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32"/>
  </p:notesMasterIdLst>
  <p:handoutMasterIdLst>
    <p:handoutMasterId r:id="rId33"/>
  </p:handoutMasterIdLst>
  <p:sldIdLst>
    <p:sldId id="256" r:id="rId2"/>
    <p:sldId id="289" r:id="rId3"/>
    <p:sldId id="257" r:id="rId4"/>
    <p:sldId id="260" r:id="rId5"/>
    <p:sldId id="261" r:id="rId6"/>
    <p:sldId id="259" r:id="rId7"/>
    <p:sldId id="274" r:id="rId8"/>
    <p:sldId id="277" r:id="rId9"/>
    <p:sldId id="275" r:id="rId10"/>
    <p:sldId id="276" r:id="rId11"/>
    <p:sldId id="262" r:id="rId12"/>
    <p:sldId id="284" r:id="rId13"/>
    <p:sldId id="285" r:id="rId14"/>
    <p:sldId id="286" r:id="rId15"/>
    <p:sldId id="287" r:id="rId16"/>
    <p:sldId id="263" r:id="rId17"/>
    <p:sldId id="278" r:id="rId18"/>
    <p:sldId id="279" r:id="rId19"/>
    <p:sldId id="280" r:id="rId20"/>
    <p:sldId id="265" r:id="rId21"/>
    <p:sldId id="272" r:id="rId22"/>
    <p:sldId id="273" r:id="rId23"/>
    <p:sldId id="264" r:id="rId24"/>
    <p:sldId id="281" r:id="rId25"/>
    <p:sldId id="267" r:id="rId26"/>
    <p:sldId id="268" r:id="rId27"/>
    <p:sldId id="269" r:id="rId28"/>
    <p:sldId id="270" r:id="rId29"/>
    <p:sldId id="271" r:id="rId30"/>
    <p:sldId id="28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06" autoAdjust="0"/>
  </p:normalViewPr>
  <p:slideViewPr>
    <p:cSldViewPr>
      <p:cViewPr>
        <p:scale>
          <a:sx n="80" d="100"/>
          <a:sy n="80" d="100"/>
        </p:scale>
        <p:origin x="-1445"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4" d="100"/>
          <a:sy n="64" d="100"/>
        </p:scale>
        <p:origin x="-3144"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6EB109-09FC-4160-8928-76844CFFB535}" type="datetimeFigureOut">
              <a:rPr lang="en-US" smtClean="0"/>
              <a:pPr/>
              <a:t>9/27/2016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3B9092-F65F-427B-ACF0-9F243893D25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44DD13-5159-44EB-9F28-FBB0B2F075B3}" type="datetimeFigureOut">
              <a:rPr lang="en-US" smtClean="0"/>
              <a:pPr/>
              <a:t>9/27/2016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72D5D7-27A5-428A-9377-8BD39E19D0B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72D5D7-27A5-428A-9377-8BD39E19D0B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72D5D7-27A5-428A-9377-8BD39E19D0B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72D5D7-27A5-428A-9377-8BD39E19D0B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72D5D7-27A5-428A-9377-8BD39E19D0B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72D5D7-27A5-428A-9377-8BD39E19D0B5}"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5A61F41-849F-43A5-9165-466425BF1D94}" type="datetime1">
              <a:rPr lang="en-CA" smtClean="0"/>
              <a:pPr/>
              <a:t>27/09/2016</a:t>
            </a:fld>
            <a:endParaRPr lang="en-US"/>
          </a:p>
        </p:txBody>
      </p:sp>
      <p:sp>
        <p:nvSpPr>
          <p:cNvPr id="5" name="Footer Placeholder 4"/>
          <p:cNvSpPr>
            <a:spLocks noGrp="1"/>
          </p:cNvSpPr>
          <p:nvPr>
            <p:ph type="ftr" sz="quarter" idx="11"/>
          </p:nvPr>
        </p:nvSpPr>
        <p:spPr/>
        <p:txBody>
          <a:bodyPr/>
          <a:lstStyle/>
          <a:p>
            <a:r>
              <a:rPr lang="en-US"/>
              <a:t>vlx.ca</a:t>
            </a:r>
          </a:p>
        </p:txBody>
      </p:sp>
      <p:sp>
        <p:nvSpPr>
          <p:cNvPr id="6" name="Slide Number Placeholder 5"/>
          <p:cNvSpPr>
            <a:spLocks noGrp="1"/>
          </p:cNvSpPr>
          <p:nvPr>
            <p:ph type="sldNum" sz="quarter" idx="12"/>
          </p:nvPr>
        </p:nvSpPr>
        <p:spPr/>
        <p:txBody>
          <a:bodyPr/>
          <a:lstStyle/>
          <a:p>
            <a:fld id="{2EF9B0B4-36FD-4BCF-B32C-E14FAD97FC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B656D1-9FE0-4EAA-BCA8-FBF7179F40BF}" type="datetime1">
              <a:rPr lang="en-CA" smtClean="0"/>
              <a:pPr/>
              <a:t>27/09/2016</a:t>
            </a:fld>
            <a:endParaRPr lang="en-US"/>
          </a:p>
        </p:txBody>
      </p:sp>
      <p:sp>
        <p:nvSpPr>
          <p:cNvPr id="5" name="Footer Placeholder 4"/>
          <p:cNvSpPr>
            <a:spLocks noGrp="1"/>
          </p:cNvSpPr>
          <p:nvPr>
            <p:ph type="ftr" sz="quarter" idx="11"/>
          </p:nvPr>
        </p:nvSpPr>
        <p:spPr/>
        <p:txBody>
          <a:bodyPr/>
          <a:lstStyle/>
          <a:p>
            <a:r>
              <a:rPr lang="en-US"/>
              <a:t>vlx.ca</a:t>
            </a:r>
          </a:p>
        </p:txBody>
      </p:sp>
      <p:sp>
        <p:nvSpPr>
          <p:cNvPr id="6" name="Slide Number Placeholder 5"/>
          <p:cNvSpPr>
            <a:spLocks noGrp="1"/>
          </p:cNvSpPr>
          <p:nvPr>
            <p:ph type="sldNum" sz="quarter" idx="12"/>
          </p:nvPr>
        </p:nvSpPr>
        <p:spPr/>
        <p:txBody>
          <a:bodyPr/>
          <a:lstStyle/>
          <a:p>
            <a:fld id="{2EF9B0B4-36FD-4BCF-B32C-E14FAD97FC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865CBE-BADB-4C67-B774-554652ED4D06}" type="datetime1">
              <a:rPr lang="en-CA" smtClean="0"/>
              <a:pPr/>
              <a:t>27/09/2016</a:t>
            </a:fld>
            <a:endParaRPr lang="en-US"/>
          </a:p>
        </p:txBody>
      </p:sp>
      <p:sp>
        <p:nvSpPr>
          <p:cNvPr id="5" name="Footer Placeholder 4"/>
          <p:cNvSpPr>
            <a:spLocks noGrp="1"/>
          </p:cNvSpPr>
          <p:nvPr>
            <p:ph type="ftr" sz="quarter" idx="11"/>
          </p:nvPr>
        </p:nvSpPr>
        <p:spPr/>
        <p:txBody>
          <a:bodyPr/>
          <a:lstStyle/>
          <a:p>
            <a:r>
              <a:rPr lang="en-US"/>
              <a:t>vlx.ca</a:t>
            </a:r>
          </a:p>
        </p:txBody>
      </p:sp>
      <p:sp>
        <p:nvSpPr>
          <p:cNvPr id="6" name="Slide Number Placeholder 5"/>
          <p:cNvSpPr>
            <a:spLocks noGrp="1"/>
          </p:cNvSpPr>
          <p:nvPr>
            <p:ph type="sldNum" sz="quarter" idx="12"/>
          </p:nvPr>
        </p:nvSpPr>
        <p:spPr/>
        <p:txBody>
          <a:bodyPr/>
          <a:lstStyle/>
          <a:p>
            <a:fld id="{2EF9B0B4-36FD-4BCF-B32C-E14FAD97FC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6D9A01-5E44-4DA7-92DA-BB84F9B75A7E}" type="datetime1">
              <a:rPr lang="en-CA" smtClean="0"/>
              <a:pPr/>
              <a:t>27/09/2016</a:t>
            </a:fld>
            <a:endParaRPr lang="en-US"/>
          </a:p>
        </p:txBody>
      </p:sp>
      <p:sp>
        <p:nvSpPr>
          <p:cNvPr id="5" name="Footer Placeholder 4"/>
          <p:cNvSpPr>
            <a:spLocks noGrp="1"/>
          </p:cNvSpPr>
          <p:nvPr>
            <p:ph type="ftr" sz="quarter" idx="11"/>
          </p:nvPr>
        </p:nvSpPr>
        <p:spPr/>
        <p:txBody>
          <a:bodyPr/>
          <a:lstStyle/>
          <a:p>
            <a:r>
              <a:rPr lang="en-US"/>
              <a:t>vlx.ca</a:t>
            </a:r>
          </a:p>
        </p:txBody>
      </p:sp>
      <p:sp>
        <p:nvSpPr>
          <p:cNvPr id="6" name="Slide Number Placeholder 5"/>
          <p:cNvSpPr>
            <a:spLocks noGrp="1"/>
          </p:cNvSpPr>
          <p:nvPr>
            <p:ph type="sldNum" sz="quarter" idx="12"/>
          </p:nvPr>
        </p:nvSpPr>
        <p:spPr/>
        <p:txBody>
          <a:bodyPr/>
          <a:lstStyle/>
          <a:p>
            <a:fld id="{2EF9B0B4-36FD-4BCF-B32C-E14FAD97FC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993E82-A610-4E2E-972A-0E42CD3A3851}" type="datetime1">
              <a:rPr lang="en-CA" smtClean="0"/>
              <a:pPr/>
              <a:t>27/09/2016</a:t>
            </a:fld>
            <a:endParaRPr lang="en-US"/>
          </a:p>
        </p:txBody>
      </p:sp>
      <p:sp>
        <p:nvSpPr>
          <p:cNvPr id="5" name="Footer Placeholder 4"/>
          <p:cNvSpPr>
            <a:spLocks noGrp="1"/>
          </p:cNvSpPr>
          <p:nvPr>
            <p:ph type="ftr" sz="quarter" idx="11"/>
          </p:nvPr>
        </p:nvSpPr>
        <p:spPr/>
        <p:txBody>
          <a:bodyPr/>
          <a:lstStyle/>
          <a:p>
            <a:r>
              <a:rPr lang="en-US"/>
              <a:t>vlx.ca</a:t>
            </a:r>
          </a:p>
        </p:txBody>
      </p:sp>
      <p:sp>
        <p:nvSpPr>
          <p:cNvPr id="6" name="Slide Number Placeholder 5"/>
          <p:cNvSpPr>
            <a:spLocks noGrp="1"/>
          </p:cNvSpPr>
          <p:nvPr>
            <p:ph type="sldNum" sz="quarter" idx="12"/>
          </p:nvPr>
        </p:nvSpPr>
        <p:spPr/>
        <p:txBody>
          <a:bodyPr/>
          <a:lstStyle/>
          <a:p>
            <a:fld id="{2EF9B0B4-36FD-4BCF-B32C-E14FAD97FC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2DB5C6-1ED0-4303-8125-14A67797F3B5}" type="datetime1">
              <a:rPr lang="en-CA" smtClean="0"/>
              <a:pPr/>
              <a:t>27/09/2016</a:t>
            </a:fld>
            <a:endParaRPr lang="en-US"/>
          </a:p>
        </p:txBody>
      </p:sp>
      <p:sp>
        <p:nvSpPr>
          <p:cNvPr id="6" name="Footer Placeholder 5"/>
          <p:cNvSpPr>
            <a:spLocks noGrp="1"/>
          </p:cNvSpPr>
          <p:nvPr>
            <p:ph type="ftr" sz="quarter" idx="11"/>
          </p:nvPr>
        </p:nvSpPr>
        <p:spPr/>
        <p:txBody>
          <a:bodyPr/>
          <a:lstStyle/>
          <a:p>
            <a:r>
              <a:rPr lang="en-US"/>
              <a:t>vlx.ca</a:t>
            </a:r>
          </a:p>
        </p:txBody>
      </p:sp>
      <p:sp>
        <p:nvSpPr>
          <p:cNvPr id="7" name="Slide Number Placeholder 6"/>
          <p:cNvSpPr>
            <a:spLocks noGrp="1"/>
          </p:cNvSpPr>
          <p:nvPr>
            <p:ph type="sldNum" sz="quarter" idx="12"/>
          </p:nvPr>
        </p:nvSpPr>
        <p:spPr/>
        <p:txBody>
          <a:bodyPr/>
          <a:lstStyle/>
          <a:p>
            <a:fld id="{2EF9B0B4-36FD-4BCF-B32C-E14FAD97FC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245358-B8F0-40C4-918F-4EE1EE2E3C80}" type="datetime1">
              <a:rPr lang="en-CA" smtClean="0"/>
              <a:pPr/>
              <a:t>27/09/2016</a:t>
            </a:fld>
            <a:endParaRPr lang="en-US"/>
          </a:p>
        </p:txBody>
      </p:sp>
      <p:sp>
        <p:nvSpPr>
          <p:cNvPr id="8" name="Footer Placeholder 7"/>
          <p:cNvSpPr>
            <a:spLocks noGrp="1"/>
          </p:cNvSpPr>
          <p:nvPr>
            <p:ph type="ftr" sz="quarter" idx="11"/>
          </p:nvPr>
        </p:nvSpPr>
        <p:spPr/>
        <p:txBody>
          <a:bodyPr/>
          <a:lstStyle/>
          <a:p>
            <a:r>
              <a:rPr lang="en-US"/>
              <a:t>vlx.ca</a:t>
            </a:r>
          </a:p>
        </p:txBody>
      </p:sp>
      <p:sp>
        <p:nvSpPr>
          <p:cNvPr id="9" name="Slide Number Placeholder 8"/>
          <p:cNvSpPr>
            <a:spLocks noGrp="1"/>
          </p:cNvSpPr>
          <p:nvPr>
            <p:ph type="sldNum" sz="quarter" idx="12"/>
          </p:nvPr>
        </p:nvSpPr>
        <p:spPr/>
        <p:txBody>
          <a:bodyPr/>
          <a:lstStyle/>
          <a:p>
            <a:fld id="{2EF9B0B4-36FD-4BCF-B32C-E14FAD97FC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C39516-978B-4F1A-82C0-C2175F512D11}" type="datetime1">
              <a:rPr lang="en-CA" smtClean="0"/>
              <a:pPr/>
              <a:t>27/09/2016</a:t>
            </a:fld>
            <a:endParaRPr lang="en-US"/>
          </a:p>
        </p:txBody>
      </p:sp>
      <p:sp>
        <p:nvSpPr>
          <p:cNvPr id="4" name="Footer Placeholder 3"/>
          <p:cNvSpPr>
            <a:spLocks noGrp="1"/>
          </p:cNvSpPr>
          <p:nvPr>
            <p:ph type="ftr" sz="quarter" idx="11"/>
          </p:nvPr>
        </p:nvSpPr>
        <p:spPr/>
        <p:txBody>
          <a:bodyPr/>
          <a:lstStyle/>
          <a:p>
            <a:r>
              <a:rPr lang="en-US"/>
              <a:t>vlx.ca</a:t>
            </a:r>
          </a:p>
        </p:txBody>
      </p:sp>
      <p:sp>
        <p:nvSpPr>
          <p:cNvPr id="5" name="Slide Number Placeholder 4"/>
          <p:cNvSpPr>
            <a:spLocks noGrp="1"/>
          </p:cNvSpPr>
          <p:nvPr>
            <p:ph type="sldNum" sz="quarter" idx="12"/>
          </p:nvPr>
        </p:nvSpPr>
        <p:spPr/>
        <p:txBody>
          <a:bodyPr/>
          <a:lstStyle/>
          <a:p>
            <a:fld id="{2EF9B0B4-36FD-4BCF-B32C-E14FAD97FC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600B4-8571-4B7C-97D0-8474AFBB58D4}" type="datetime1">
              <a:rPr lang="en-CA" smtClean="0"/>
              <a:pPr/>
              <a:t>27/09/2016</a:t>
            </a:fld>
            <a:endParaRPr lang="en-US"/>
          </a:p>
        </p:txBody>
      </p:sp>
      <p:sp>
        <p:nvSpPr>
          <p:cNvPr id="3" name="Footer Placeholder 2"/>
          <p:cNvSpPr>
            <a:spLocks noGrp="1"/>
          </p:cNvSpPr>
          <p:nvPr>
            <p:ph type="ftr" sz="quarter" idx="11"/>
          </p:nvPr>
        </p:nvSpPr>
        <p:spPr/>
        <p:txBody>
          <a:bodyPr/>
          <a:lstStyle/>
          <a:p>
            <a:r>
              <a:rPr lang="en-US"/>
              <a:t>vlx.ca</a:t>
            </a:r>
          </a:p>
        </p:txBody>
      </p:sp>
      <p:sp>
        <p:nvSpPr>
          <p:cNvPr id="4" name="Slide Number Placeholder 3"/>
          <p:cNvSpPr>
            <a:spLocks noGrp="1"/>
          </p:cNvSpPr>
          <p:nvPr>
            <p:ph type="sldNum" sz="quarter" idx="12"/>
          </p:nvPr>
        </p:nvSpPr>
        <p:spPr/>
        <p:txBody>
          <a:bodyPr/>
          <a:lstStyle/>
          <a:p>
            <a:fld id="{2EF9B0B4-36FD-4BCF-B32C-E14FAD97FC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D530AD-3533-4098-9922-9296BE789B91}" type="datetime1">
              <a:rPr lang="en-CA" smtClean="0"/>
              <a:pPr/>
              <a:t>27/09/2016</a:t>
            </a:fld>
            <a:endParaRPr lang="en-US"/>
          </a:p>
        </p:txBody>
      </p:sp>
      <p:sp>
        <p:nvSpPr>
          <p:cNvPr id="6" name="Footer Placeholder 5"/>
          <p:cNvSpPr>
            <a:spLocks noGrp="1"/>
          </p:cNvSpPr>
          <p:nvPr>
            <p:ph type="ftr" sz="quarter" idx="11"/>
          </p:nvPr>
        </p:nvSpPr>
        <p:spPr/>
        <p:txBody>
          <a:bodyPr/>
          <a:lstStyle/>
          <a:p>
            <a:r>
              <a:rPr lang="en-US"/>
              <a:t>vlx.ca</a:t>
            </a:r>
          </a:p>
        </p:txBody>
      </p:sp>
      <p:sp>
        <p:nvSpPr>
          <p:cNvPr id="7" name="Slide Number Placeholder 6"/>
          <p:cNvSpPr>
            <a:spLocks noGrp="1"/>
          </p:cNvSpPr>
          <p:nvPr>
            <p:ph type="sldNum" sz="quarter" idx="12"/>
          </p:nvPr>
        </p:nvSpPr>
        <p:spPr/>
        <p:txBody>
          <a:bodyPr/>
          <a:lstStyle/>
          <a:p>
            <a:fld id="{2EF9B0B4-36FD-4BCF-B32C-E14FAD97FC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CCCB7D-84AE-44D7-9896-E444A66D0B2A}" type="datetime1">
              <a:rPr lang="en-CA" smtClean="0"/>
              <a:pPr/>
              <a:t>27/09/2016</a:t>
            </a:fld>
            <a:endParaRPr lang="en-US"/>
          </a:p>
        </p:txBody>
      </p:sp>
      <p:sp>
        <p:nvSpPr>
          <p:cNvPr id="6" name="Footer Placeholder 5"/>
          <p:cNvSpPr>
            <a:spLocks noGrp="1"/>
          </p:cNvSpPr>
          <p:nvPr>
            <p:ph type="ftr" sz="quarter" idx="11"/>
          </p:nvPr>
        </p:nvSpPr>
        <p:spPr/>
        <p:txBody>
          <a:bodyPr/>
          <a:lstStyle/>
          <a:p>
            <a:r>
              <a:rPr lang="en-US"/>
              <a:t>vlx.ca</a:t>
            </a:r>
          </a:p>
        </p:txBody>
      </p:sp>
      <p:sp>
        <p:nvSpPr>
          <p:cNvPr id="7" name="Slide Number Placeholder 6"/>
          <p:cNvSpPr>
            <a:spLocks noGrp="1"/>
          </p:cNvSpPr>
          <p:nvPr>
            <p:ph type="sldNum" sz="quarter" idx="12"/>
          </p:nvPr>
        </p:nvSpPr>
        <p:spPr/>
        <p:txBody>
          <a:bodyPr/>
          <a:lstStyle/>
          <a:p>
            <a:fld id="{2EF9B0B4-36FD-4BCF-B32C-E14FAD97FC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0F4A5-E884-4375-B41C-4A23750BD86A}" type="datetime1">
              <a:rPr lang="en-CA" smtClean="0"/>
              <a:pPr/>
              <a:t>27/09/2016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vlx.ca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F9B0B4-36FD-4BCF-B32C-E14FAD97FC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07904" y="0"/>
            <a:ext cx="5040560" cy="4293096"/>
          </a:xfrm>
        </p:spPr>
        <p:txBody>
          <a:bodyPr>
            <a:normAutofit/>
          </a:bodyPr>
          <a:lstStyle/>
          <a:p>
            <a:r>
              <a:rPr lang="fr-CA" dirty="0">
                <a:solidFill>
                  <a:schemeClr val="accent2"/>
                </a:solidFill>
              </a:rPr>
              <a:t>Assemblée générale annuelle </a:t>
            </a:r>
            <a:br>
              <a:rPr lang="fr-CA" dirty="0">
                <a:solidFill>
                  <a:schemeClr val="accent2"/>
                </a:solidFill>
              </a:rPr>
            </a:br>
            <a:r>
              <a:rPr lang="fr-CA" dirty="0">
                <a:solidFill>
                  <a:schemeClr val="accent2"/>
                </a:solidFill>
              </a:rPr>
              <a:t>2016</a:t>
            </a:r>
            <a:endParaRPr lang="en-US" dirty="0">
              <a:solidFill>
                <a:schemeClr val="accent2"/>
              </a:solidFill>
            </a:endParaRPr>
          </a:p>
        </p:txBody>
      </p:sp>
      <p:sp>
        <p:nvSpPr>
          <p:cNvPr id="3" name="Subtitle 2"/>
          <p:cNvSpPr>
            <a:spLocks noGrp="1"/>
          </p:cNvSpPr>
          <p:nvPr>
            <p:ph type="subTitle" idx="1"/>
          </p:nvPr>
        </p:nvSpPr>
        <p:spPr>
          <a:xfrm>
            <a:off x="3707904" y="3573016"/>
            <a:ext cx="5436096" cy="2448272"/>
          </a:xfrm>
        </p:spPr>
        <p:txBody>
          <a:bodyPr>
            <a:normAutofit/>
          </a:bodyPr>
          <a:lstStyle/>
          <a:p>
            <a:r>
              <a:rPr lang="fr-CA" dirty="0"/>
              <a:t>Centre communautaire </a:t>
            </a:r>
            <a:r>
              <a:rPr lang="fr-CA" dirty="0" err="1"/>
              <a:t>Limbour</a:t>
            </a:r>
            <a:endParaRPr lang="fr-CA" dirty="0"/>
          </a:p>
          <a:p>
            <a:r>
              <a:rPr lang="fr-CA" dirty="0"/>
              <a:t>28 septembre - 19h</a:t>
            </a:r>
            <a:endParaRPr lang="en-US" dirty="0"/>
          </a:p>
        </p:txBody>
      </p:sp>
      <p:sp>
        <p:nvSpPr>
          <p:cNvPr id="7" name="Date Placeholder 6"/>
          <p:cNvSpPr>
            <a:spLocks noGrp="1"/>
          </p:cNvSpPr>
          <p:nvPr>
            <p:ph type="dt" sz="half" idx="10"/>
          </p:nvPr>
        </p:nvSpPr>
        <p:spPr/>
        <p:txBody>
          <a:bodyPr/>
          <a:lstStyle/>
          <a:p>
            <a:fld id="{818C10E0-2959-4A9D-9A7A-F90D531140AF}" type="datetime1">
              <a:rPr lang="en-CA" smtClean="0"/>
              <a:pPr/>
              <a:t>28/09/2016</a:t>
            </a:fld>
            <a:endParaRPr lang="en-US"/>
          </a:p>
        </p:txBody>
      </p:sp>
      <p:sp>
        <p:nvSpPr>
          <p:cNvPr id="9" name="Footer Placeholder 8"/>
          <p:cNvSpPr>
            <a:spLocks noGrp="1"/>
          </p:cNvSpPr>
          <p:nvPr>
            <p:ph type="ftr" sz="quarter" idx="11"/>
          </p:nvPr>
        </p:nvSpPr>
        <p:spPr/>
        <p:txBody>
          <a:bodyPr/>
          <a:lstStyle/>
          <a:p>
            <a:r>
              <a:rPr lang="en-US" dirty="0"/>
              <a:t>arlimbour.org</a:t>
            </a:r>
          </a:p>
        </p:txBody>
      </p:sp>
      <p:sp>
        <p:nvSpPr>
          <p:cNvPr id="8" name="Slide Number Placeholder 7"/>
          <p:cNvSpPr>
            <a:spLocks noGrp="1"/>
          </p:cNvSpPr>
          <p:nvPr>
            <p:ph type="sldNum" sz="quarter" idx="12"/>
          </p:nvPr>
        </p:nvSpPr>
        <p:spPr/>
        <p:txBody>
          <a:bodyPr/>
          <a:lstStyle/>
          <a:p>
            <a:fld id="{2EF9B0B4-36FD-4BCF-B32C-E14FAD97FCE4}" type="slidenum">
              <a:rPr lang="en-US" smtClean="0"/>
              <a:pPr/>
              <a:t>1</a:t>
            </a:fld>
            <a:endParaRPr lang="en-US"/>
          </a:p>
        </p:txBody>
      </p:sp>
      <p:pic>
        <p:nvPicPr>
          <p:cNvPr id="12" name="Picture 11" descr="Cover.jpg"/>
          <p:cNvPicPr>
            <a:picLocks noChangeAspect="1"/>
          </p:cNvPicPr>
          <p:nvPr/>
        </p:nvPicPr>
        <p:blipFill>
          <a:blip r:embed="rId3" cstate="print"/>
          <a:stretch>
            <a:fillRect/>
          </a:stretch>
        </p:blipFill>
        <p:spPr>
          <a:xfrm>
            <a:off x="0" y="0"/>
            <a:ext cx="3712464" cy="6858000"/>
          </a:xfrm>
          <a:prstGeom prst="rect">
            <a:avLst/>
          </a:prstGeom>
        </p:spPr>
      </p:pic>
      <p:sp>
        <p:nvSpPr>
          <p:cNvPr id="13" name="Rectangle 12"/>
          <p:cNvSpPr/>
          <p:nvPr/>
        </p:nvSpPr>
        <p:spPr>
          <a:xfrm>
            <a:off x="0" y="0"/>
            <a:ext cx="179512"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pages.jpg"/>
          <p:cNvPicPr>
            <a:picLocks noChangeAspect="1"/>
          </p:cNvPicPr>
          <p:nvPr/>
        </p:nvPicPr>
        <p:blipFill>
          <a:blip r:embed="rId2" cstate="print"/>
          <a:stretch>
            <a:fillRect/>
          </a:stretch>
        </p:blipFill>
        <p:spPr>
          <a:xfrm>
            <a:off x="0" y="0"/>
            <a:ext cx="9144000" cy="6858000"/>
          </a:xfrm>
          <a:prstGeom prst="rect">
            <a:avLst/>
          </a:prstGeom>
        </p:spPr>
      </p:pic>
      <p:sp>
        <p:nvSpPr>
          <p:cNvPr id="8" name="Date Placeholder 3"/>
          <p:cNvSpPr txBox="1">
            <a:spLocks/>
          </p:cNvSpPr>
          <p:nvPr/>
        </p:nvSpPr>
        <p:spPr>
          <a:xfrm>
            <a:off x="4932040" y="6453336"/>
            <a:ext cx="2592288"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lide Number Placeholder 4"/>
          <p:cNvSpPr txBox="1">
            <a:spLocks/>
          </p:cNvSpPr>
          <p:nvPr/>
        </p:nvSpPr>
        <p:spPr>
          <a:xfrm>
            <a:off x="8316416" y="6448251"/>
            <a:ext cx="72008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F9B0B4-36FD-4BCF-B32C-E14FAD97FCE4}"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Logo_ARL_Web.jpg"/>
          <p:cNvPicPr>
            <a:picLocks noChangeAspect="1"/>
          </p:cNvPicPr>
          <p:nvPr/>
        </p:nvPicPr>
        <p:blipFill>
          <a:blip r:embed="rId3" cstate="print"/>
          <a:stretch>
            <a:fillRect/>
          </a:stretch>
        </p:blipFill>
        <p:spPr>
          <a:xfrm>
            <a:off x="8172400" y="461420"/>
            <a:ext cx="844029" cy="665259"/>
          </a:xfrm>
          <a:prstGeom prst="rect">
            <a:avLst/>
          </a:prstGeom>
        </p:spPr>
      </p:pic>
      <p:sp>
        <p:nvSpPr>
          <p:cNvPr id="12" name="Rectangle 11"/>
          <p:cNvSpPr/>
          <p:nvPr/>
        </p:nvSpPr>
        <p:spPr>
          <a:xfrm>
            <a:off x="0" y="0"/>
            <a:ext cx="179512"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544" y="0"/>
            <a:ext cx="8229600" cy="1143000"/>
          </a:xfrm>
        </p:spPr>
        <p:txBody>
          <a:bodyPr/>
          <a:lstStyle/>
          <a:p>
            <a:r>
              <a:rPr lang="fr-CA" dirty="0"/>
              <a:t>Rapport du président du CA - 5</a:t>
            </a:r>
            <a:endParaRPr lang="en-US" dirty="0"/>
          </a:p>
        </p:txBody>
      </p:sp>
      <p:sp>
        <p:nvSpPr>
          <p:cNvPr id="3" name="Content Placeholder 2"/>
          <p:cNvSpPr>
            <a:spLocks noGrp="1"/>
          </p:cNvSpPr>
          <p:nvPr>
            <p:ph idx="1"/>
          </p:nvPr>
        </p:nvSpPr>
        <p:spPr>
          <a:xfrm>
            <a:off x="359024" y="1196752"/>
            <a:ext cx="8784976" cy="4536504"/>
          </a:xfrm>
        </p:spPr>
        <p:txBody>
          <a:bodyPr>
            <a:normAutofit fontScale="92500" lnSpcReduction="20000"/>
          </a:bodyPr>
          <a:lstStyle/>
          <a:p>
            <a:r>
              <a:rPr lang="fr-CA" dirty="0"/>
              <a:t>Bilan positif:  Année de structuration, fort chargée mais nécessaire</a:t>
            </a:r>
          </a:p>
          <a:p>
            <a:r>
              <a:rPr lang="fr-CA" dirty="0"/>
              <a:t>Beaucoup de défis, ressources limitées (financières mais surtout humaines…)</a:t>
            </a:r>
          </a:p>
          <a:p>
            <a:r>
              <a:rPr lang="fr-CA" dirty="0"/>
              <a:t>Besoin de votre implication pour continuer l’amélioration des services de l’ARL</a:t>
            </a:r>
          </a:p>
          <a:p>
            <a:r>
              <a:rPr lang="fr-CA" dirty="0"/>
              <a:t>Territoire fort vaste, diversité d’intérêts et de positions</a:t>
            </a:r>
          </a:p>
          <a:p>
            <a:r>
              <a:rPr lang="fr-CA" dirty="0"/>
              <a:t>Grande compétences des citoyens</a:t>
            </a:r>
          </a:p>
          <a:p>
            <a:r>
              <a:rPr lang="fr-CA" dirty="0"/>
              <a:t>Fort de ce qui nous rassemble…</a:t>
            </a:r>
          </a:p>
          <a:p>
            <a:endParaRPr lang="fr-CA" dirty="0"/>
          </a:p>
          <a:p>
            <a:pPr>
              <a:buNone/>
            </a:pPr>
            <a:endParaRPr lang="fr-CA" sz="8600" dirty="0"/>
          </a:p>
        </p:txBody>
      </p:sp>
      <p:sp>
        <p:nvSpPr>
          <p:cNvPr id="5" name="Footer Placeholder 4"/>
          <p:cNvSpPr>
            <a:spLocks noGrp="1"/>
          </p:cNvSpPr>
          <p:nvPr>
            <p:ph type="ftr" sz="quarter" idx="11"/>
          </p:nvPr>
        </p:nvSpPr>
        <p:spPr/>
        <p:txBody>
          <a:bodyPr/>
          <a:lstStyle/>
          <a:p>
            <a:r>
              <a:rPr lang="en-US"/>
              <a:t>vlx.ca</a:t>
            </a:r>
          </a:p>
        </p:txBody>
      </p:sp>
      <p:sp>
        <p:nvSpPr>
          <p:cNvPr id="15" name="Date Placeholder 3"/>
          <p:cNvSpPr>
            <a:spLocks noGrp="1"/>
          </p:cNvSpPr>
          <p:nvPr>
            <p:ph type="dt" sz="half" idx="10"/>
          </p:nvPr>
        </p:nvSpPr>
        <p:spPr>
          <a:xfrm>
            <a:off x="4427984" y="6453336"/>
            <a:ext cx="2592288" cy="404664"/>
          </a:xfrm>
        </p:spPr>
        <p:txBody>
          <a:bodyPr/>
          <a:lstStyle/>
          <a:p>
            <a:pPr algn="r"/>
            <a:fld id="{AE74F76D-988E-45F9-94C8-8288AABFD71C}" type="datetime1">
              <a:rPr lang="en-CA" b="1" smtClean="0">
                <a:solidFill>
                  <a:schemeClr val="tx1"/>
                </a:solidFill>
              </a:rPr>
              <a:pPr algn="r"/>
              <a:t>28/09/2016</a:t>
            </a:fld>
            <a:endParaRPr lang="en-US" b="1" dirty="0">
              <a:solidFill>
                <a:schemeClr val="tx1"/>
              </a:solidFill>
            </a:endParaRPr>
          </a:p>
        </p:txBody>
      </p:sp>
      <p:sp>
        <p:nvSpPr>
          <p:cNvPr id="16" name="Footer Placeholder 5"/>
          <p:cNvSpPr txBox="1">
            <a:spLocks/>
          </p:cNvSpPr>
          <p:nvPr/>
        </p:nvSpPr>
        <p:spPr>
          <a:xfrm>
            <a:off x="7092280" y="6453336"/>
            <a:ext cx="1224136"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arlimbour.org</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pages.jpg"/>
          <p:cNvPicPr>
            <a:picLocks noChangeAspect="1"/>
          </p:cNvPicPr>
          <p:nvPr/>
        </p:nvPicPr>
        <p:blipFill>
          <a:blip r:embed="rId2" cstate="print"/>
          <a:stretch>
            <a:fillRect/>
          </a:stretch>
        </p:blipFill>
        <p:spPr>
          <a:xfrm>
            <a:off x="1" y="1"/>
            <a:ext cx="9144000" cy="6858000"/>
          </a:xfrm>
          <a:prstGeom prst="rect">
            <a:avLst/>
          </a:prstGeom>
        </p:spPr>
      </p:pic>
      <p:sp>
        <p:nvSpPr>
          <p:cNvPr id="8" name="Date Placeholder 3"/>
          <p:cNvSpPr txBox="1">
            <a:spLocks/>
          </p:cNvSpPr>
          <p:nvPr/>
        </p:nvSpPr>
        <p:spPr>
          <a:xfrm>
            <a:off x="4932040" y="6453336"/>
            <a:ext cx="2592288"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lide Number Placeholder 4"/>
          <p:cNvSpPr txBox="1">
            <a:spLocks/>
          </p:cNvSpPr>
          <p:nvPr/>
        </p:nvSpPr>
        <p:spPr>
          <a:xfrm>
            <a:off x="8316416" y="6448251"/>
            <a:ext cx="72008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F9B0B4-36FD-4BCF-B32C-E14FAD97FCE4}"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Logo_ARL_Web.jpg"/>
          <p:cNvPicPr>
            <a:picLocks noChangeAspect="1"/>
          </p:cNvPicPr>
          <p:nvPr/>
        </p:nvPicPr>
        <p:blipFill>
          <a:blip r:embed="rId3" cstate="print"/>
          <a:stretch>
            <a:fillRect/>
          </a:stretch>
        </p:blipFill>
        <p:spPr>
          <a:xfrm>
            <a:off x="8172400" y="461420"/>
            <a:ext cx="844029" cy="665259"/>
          </a:xfrm>
          <a:prstGeom prst="rect">
            <a:avLst/>
          </a:prstGeom>
        </p:spPr>
      </p:pic>
      <p:sp>
        <p:nvSpPr>
          <p:cNvPr id="12" name="Rectangle 11"/>
          <p:cNvSpPr/>
          <p:nvPr/>
        </p:nvSpPr>
        <p:spPr>
          <a:xfrm>
            <a:off x="0" y="0"/>
            <a:ext cx="179512"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CA" dirty="0"/>
              <a:t>Rapport du trésorier</a:t>
            </a:r>
            <a:endParaRPr lang="en-US" dirty="0"/>
          </a:p>
        </p:txBody>
      </p:sp>
      <p:sp>
        <p:nvSpPr>
          <p:cNvPr id="3" name="Content Placeholder 2"/>
          <p:cNvSpPr>
            <a:spLocks noGrp="1"/>
          </p:cNvSpPr>
          <p:nvPr>
            <p:ph idx="1"/>
          </p:nvPr>
        </p:nvSpPr>
        <p:spPr/>
        <p:txBody>
          <a:bodyPr/>
          <a:lstStyle/>
          <a:p>
            <a:r>
              <a:rPr lang="en-US" dirty="0"/>
              <a:t>Notre premier </a:t>
            </a:r>
            <a:r>
              <a:rPr lang="en-US" dirty="0" err="1"/>
              <a:t>exercice</a:t>
            </a:r>
            <a:r>
              <a:rPr lang="en-US" dirty="0"/>
              <a:t> financier</a:t>
            </a:r>
          </a:p>
          <a:p>
            <a:r>
              <a:rPr lang="en-US" dirty="0"/>
              <a:t>Fin </a:t>
            </a:r>
            <a:r>
              <a:rPr lang="en-US" dirty="0" err="1"/>
              <a:t>d’année</a:t>
            </a:r>
            <a:r>
              <a:rPr lang="en-US" dirty="0"/>
              <a:t>: 30 </a:t>
            </a:r>
            <a:r>
              <a:rPr lang="en-US" dirty="0" err="1"/>
              <a:t>juin</a:t>
            </a:r>
            <a:r>
              <a:rPr lang="en-US" dirty="0"/>
              <a:t> 2016</a:t>
            </a:r>
          </a:p>
          <a:p>
            <a:r>
              <a:rPr lang="en-US" dirty="0" err="1"/>
              <a:t>Année</a:t>
            </a:r>
            <a:r>
              <a:rPr lang="en-US" dirty="0"/>
              <a:t> de </a:t>
            </a:r>
            <a:r>
              <a:rPr lang="en-US" dirty="0" err="1"/>
              <a:t>mise</a:t>
            </a:r>
            <a:r>
              <a:rPr lang="en-US" dirty="0"/>
              <a:t> </a:t>
            </a:r>
            <a:r>
              <a:rPr lang="en-US" dirty="0" err="1"/>
              <a:t>en</a:t>
            </a:r>
            <a:r>
              <a:rPr lang="en-US" dirty="0"/>
              <a:t> place administrative</a:t>
            </a:r>
          </a:p>
        </p:txBody>
      </p:sp>
      <p:sp>
        <p:nvSpPr>
          <p:cNvPr id="5" name="Footer Placeholder 4"/>
          <p:cNvSpPr>
            <a:spLocks noGrp="1"/>
          </p:cNvSpPr>
          <p:nvPr>
            <p:ph type="ftr" sz="quarter" idx="11"/>
          </p:nvPr>
        </p:nvSpPr>
        <p:spPr/>
        <p:txBody>
          <a:bodyPr/>
          <a:lstStyle/>
          <a:p>
            <a:r>
              <a:rPr lang="en-US"/>
              <a:t>vlx.ca</a:t>
            </a:r>
          </a:p>
        </p:txBody>
      </p:sp>
      <p:sp>
        <p:nvSpPr>
          <p:cNvPr id="15" name="Date Placeholder 3"/>
          <p:cNvSpPr>
            <a:spLocks noGrp="1"/>
          </p:cNvSpPr>
          <p:nvPr>
            <p:ph type="dt" sz="half" idx="10"/>
          </p:nvPr>
        </p:nvSpPr>
        <p:spPr>
          <a:xfrm>
            <a:off x="4427984" y="6453336"/>
            <a:ext cx="2592288" cy="404664"/>
          </a:xfrm>
        </p:spPr>
        <p:txBody>
          <a:bodyPr/>
          <a:lstStyle/>
          <a:p>
            <a:pPr algn="r"/>
            <a:fld id="{AE74F76D-988E-45F9-94C8-8288AABFD71C}" type="datetime1">
              <a:rPr lang="en-CA" b="1" smtClean="0">
                <a:solidFill>
                  <a:schemeClr val="tx1"/>
                </a:solidFill>
              </a:rPr>
              <a:pPr algn="r"/>
              <a:t>28/09/2016</a:t>
            </a:fld>
            <a:endParaRPr lang="en-US" b="1" dirty="0">
              <a:solidFill>
                <a:schemeClr val="tx1"/>
              </a:solidFill>
            </a:endParaRPr>
          </a:p>
        </p:txBody>
      </p:sp>
      <p:sp>
        <p:nvSpPr>
          <p:cNvPr id="16" name="Footer Placeholder 5"/>
          <p:cNvSpPr txBox="1">
            <a:spLocks/>
          </p:cNvSpPr>
          <p:nvPr/>
        </p:nvSpPr>
        <p:spPr>
          <a:xfrm>
            <a:off x="7092280" y="6453336"/>
            <a:ext cx="1224136"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arlimbour.org</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1475656" y="369531"/>
            <a:ext cx="6228267" cy="6083805"/>
          </a:xfrm>
          <a:prstGeom prst="rect">
            <a:avLst/>
          </a:prstGeom>
        </p:spPr>
      </p:pic>
      <p:sp>
        <p:nvSpPr>
          <p:cNvPr id="4" name="Slide Number Placeholder 3"/>
          <p:cNvSpPr>
            <a:spLocks noGrp="1"/>
          </p:cNvSpPr>
          <p:nvPr>
            <p:ph type="sldNum" sz="quarter" idx="12"/>
          </p:nvPr>
        </p:nvSpPr>
        <p:spPr>
          <a:xfrm>
            <a:off x="6553200" y="6356350"/>
            <a:ext cx="2133600" cy="365125"/>
          </a:xfrm>
        </p:spPr>
        <p:txBody>
          <a:bodyPr/>
          <a:lstStyle/>
          <a:p>
            <a:fld id="{2EF9B0B4-36FD-4BCF-B32C-E14FAD97FCE4}" type="slidenum">
              <a:rPr lang="en-US" smtClean="0"/>
              <a:pPr/>
              <a:t>12</a:t>
            </a:fld>
            <a:endParaRPr lang="en-US"/>
          </a:p>
        </p:txBody>
      </p:sp>
    </p:spTree>
    <p:extLst>
      <p:ext uri="{BB962C8B-B14F-4D97-AF65-F5344CB8AC3E}">
        <p14:creationId xmlns:p14="http://schemas.microsoft.com/office/powerpoint/2010/main" xmlns="" val="685750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F9B0B4-36FD-4BCF-B32C-E14FAD97FCE4}" type="slidenum">
              <a:rPr lang="en-US" smtClean="0"/>
              <a:pPr/>
              <a:t>13</a:t>
            </a:fld>
            <a:endParaRPr lang="en-US"/>
          </a:p>
        </p:txBody>
      </p:sp>
      <p:pic>
        <p:nvPicPr>
          <p:cNvPr id="5" name="Picture 4"/>
          <p:cNvPicPr>
            <a:picLocks noChangeAspect="1"/>
          </p:cNvPicPr>
          <p:nvPr/>
        </p:nvPicPr>
        <p:blipFill>
          <a:blip r:embed="rId2" cstate="print"/>
          <a:stretch>
            <a:fillRect/>
          </a:stretch>
        </p:blipFill>
        <p:spPr>
          <a:xfrm>
            <a:off x="1179282" y="551438"/>
            <a:ext cx="6785436" cy="5755123"/>
          </a:xfrm>
          <a:prstGeom prst="rect">
            <a:avLst/>
          </a:prstGeom>
        </p:spPr>
      </p:pic>
    </p:spTree>
    <p:extLst>
      <p:ext uri="{BB962C8B-B14F-4D97-AF65-F5344CB8AC3E}">
        <p14:creationId xmlns:p14="http://schemas.microsoft.com/office/powerpoint/2010/main" xmlns="" val="742475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pages.jpg"/>
          <p:cNvPicPr>
            <a:picLocks noChangeAspect="1"/>
          </p:cNvPicPr>
          <p:nvPr/>
        </p:nvPicPr>
        <p:blipFill>
          <a:blip r:embed="rId2" cstate="print"/>
          <a:stretch>
            <a:fillRect/>
          </a:stretch>
        </p:blipFill>
        <p:spPr>
          <a:xfrm>
            <a:off x="1" y="1"/>
            <a:ext cx="9144000" cy="6858000"/>
          </a:xfrm>
          <a:prstGeom prst="rect">
            <a:avLst/>
          </a:prstGeom>
        </p:spPr>
      </p:pic>
      <p:sp>
        <p:nvSpPr>
          <p:cNvPr id="8" name="Date Placeholder 3"/>
          <p:cNvSpPr txBox="1">
            <a:spLocks/>
          </p:cNvSpPr>
          <p:nvPr/>
        </p:nvSpPr>
        <p:spPr>
          <a:xfrm>
            <a:off x="4932040" y="6453336"/>
            <a:ext cx="2592288"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lide Number Placeholder 4"/>
          <p:cNvSpPr txBox="1">
            <a:spLocks/>
          </p:cNvSpPr>
          <p:nvPr/>
        </p:nvSpPr>
        <p:spPr>
          <a:xfrm>
            <a:off x="8316416" y="6448251"/>
            <a:ext cx="72008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F9B0B4-36FD-4BCF-B32C-E14FAD97FCE4}"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Logo_ARL_Web.jpg"/>
          <p:cNvPicPr>
            <a:picLocks noChangeAspect="1"/>
          </p:cNvPicPr>
          <p:nvPr/>
        </p:nvPicPr>
        <p:blipFill>
          <a:blip r:embed="rId3" cstate="print"/>
          <a:stretch>
            <a:fillRect/>
          </a:stretch>
        </p:blipFill>
        <p:spPr>
          <a:xfrm>
            <a:off x="8172400" y="461420"/>
            <a:ext cx="844029" cy="665259"/>
          </a:xfrm>
          <a:prstGeom prst="rect">
            <a:avLst/>
          </a:prstGeom>
        </p:spPr>
      </p:pic>
      <p:sp>
        <p:nvSpPr>
          <p:cNvPr id="12" name="Rectangle 11"/>
          <p:cNvSpPr/>
          <p:nvPr/>
        </p:nvSpPr>
        <p:spPr>
          <a:xfrm>
            <a:off x="0" y="0"/>
            <a:ext cx="179512"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CA" dirty="0"/>
              <a:t>Autres activités du trésorier</a:t>
            </a:r>
            <a:endParaRPr lang="en-US" dirty="0"/>
          </a:p>
        </p:txBody>
      </p:sp>
      <p:sp>
        <p:nvSpPr>
          <p:cNvPr id="3" name="Content Placeholder 2"/>
          <p:cNvSpPr>
            <a:spLocks noGrp="1"/>
          </p:cNvSpPr>
          <p:nvPr>
            <p:ph idx="1"/>
          </p:nvPr>
        </p:nvSpPr>
        <p:spPr/>
        <p:txBody>
          <a:bodyPr>
            <a:normAutofit/>
          </a:bodyPr>
          <a:lstStyle/>
          <a:p>
            <a:r>
              <a:rPr lang="en-US" sz="2400" dirty="0" err="1"/>
              <a:t>Obtention</a:t>
            </a:r>
            <a:r>
              <a:rPr lang="en-US" sz="2400" dirty="0"/>
              <a:t> des </a:t>
            </a:r>
            <a:r>
              <a:rPr lang="en-US" sz="2400" dirty="0" err="1"/>
              <a:t>lettres</a:t>
            </a:r>
            <a:r>
              <a:rPr lang="en-US" sz="2400" dirty="0"/>
              <a:t> </a:t>
            </a:r>
            <a:r>
              <a:rPr lang="en-US" sz="2400" dirty="0" err="1"/>
              <a:t>patentes</a:t>
            </a:r>
            <a:r>
              <a:rPr lang="en-US" sz="2400" dirty="0"/>
              <a:t> de </a:t>
            </a:r>
            <a:r>
              <a:rPr lang="en-US" sz="2400" dirty="0" err="1"/>
              <a:t>l’Association</a:t>
            </a:r>
            <a:endParaRPr lang="en-US" sz="2400" dirty="0"/>
          </a:p>
          <a:p>
            <a:r>
              <a:rPr lang="en-US" sz="2400" dirty="0" err="1"/>
              <a:t>Ouverture</a:t>
            </a:r>
            <a:r>
              <a:rPr lang="en-US" sz="2400" dirty="0"/>
              <a:t> d’un </a:t>
            </a:r>
            <a:r>
              <a:rPr lang="en-US" sz="2400" dirty="0" err="1"/>
              <a:t>compte</a:t>
            </a:r>
            <a:r>
              <a:rPr lang="en-US" sz="2400" dirty="0"/>
              <a:t> de </a:t>
            </a:r>
            <a:r>
              <a:rPr lang="en-US" sz="2400" dirty="0" err="1"/>
              <a:t>banque</a:t>
            </a:r>
            <a:endParaRPr lang="en-US" sz="2400" dirty="0"/>
          </a:p>
          <a:p>
            <a:r>
              <a:rPr lang="en-US" sz="2400" dirty="0" err="1"/>
              <a:t>Adhésion</a:t>
            </a:r>
            <a:r>
              <a:rPr lang="en-US" sz="2400" dirty="0"/>
              <a:t> au Centre </a:t>
            </a:r>
            <a:r>
              <a:rPr lang="en-US" sz="2400" dirty="0" err="1"/>
              <a:t>québecois</a:t>
            </a:r>
            <a:r>
              <a:rPr lang="en-US" sz="2400" dirty="0"/>
              <a:t> de services aux associations</a:t>
            </a:r>
          </a:p>
          <a:p>
            <a:r>
              <a:rPr lang="en-US" sz="2400" dirty="0" err="1"/>
              <a:t>Mise</a:t>
            </a:r>
            <a:r>
              <a:rPr lang="en-US" sz="2400" dirty="0"/>
              <a:t> </a:t>
            </a:r>
            <a:r>
              <a:rPr lang="en-US" sz="2400" dirty="0" err="1"/>
              <a:t>en</a:t>
            </a:r>
            <a:r>
              <a:rPr lang="en-US" sz="2400" dirty="0"/>
              <a:t> place </a:t>
            </a:r>
            <a:r>
              <a:rPr lang="en-US" sz="2400" dirty="0" err="1"/>
              <a:t>d’une</a:t>
            </a:r>
            <a:r>
              <a:rPr lang="en-US" sz="2400" dirty="0"/>
              <a:t> police </a:t>
            </a:r>
            <a:r>
              <a:rPr lang="en-US" sz="2400" dirty="0" err="1"/>
              <a:t>d’assurance-responsabilité</a:t>
            </a:r>
            <a:endParaRPr lang="en-US" sz="2400" dirty="0"/>
          </a:p>
          <a:p>
            <a:pPr lvl="1"/>
            <a:r>
              <a:rPr lang="en-US" sz="2000" dirty="0" err="1"/>
              <a:t>Responsabilité</a:t>
            </a:r>
            <a:r>
              <a:rPr lang="en-US" sz="2000" dirty="0"/>
              <a:t> </a:t>
            </a:r>
            <a:r>
              <a:rPr lang="en-US" sz="2000" dirty="0" err="1"/>
              <a:t>civile</a:t>
            </a:r>
            <a:endParaRPr lang="en-US" sz="2000" dirty="0"/>
          </a:p>
          <a:p>
            <a:pPr lvl="1"/>
            <a:r>
              <a:rPr lang="en-US" sz="2000" dirty="0" err="1"/>
              <a:t>Responsabilité</a:t>
            </a:r>
            <a:r>
              <a:rPr lang="en-US" sz="2000" dirty="0"/>
              <a:t> des </a:t>
            </a:r>
            <a:r>
              <a:rPr lang="en-US" sz="2000" dirty="0" err="1"/>
              <a:t>administrateurs</a:t>
            </a:r>
            <a:endParaRPr lang="en-US" sz="2000" dirty="0"/>
          </a:p>
          <a:p>
            <a:r>
              <a:rPr lang="en-US" sz="2400" dirty="0"/>
              <a:t>Reconnaissance par le Ville de Gatineau </a:t>
            </a:r>
            <a:r>
              <a:rPr lang="en-US" sz="2400" dirty="0" err="1"/>
              <a:t>comme</a:t>
            </a:r>
            <a:r>
              <a:rPr lang="en-US" sz="2400" dirty="0"/>
              <a:t> </a:t>
            </a:r>
            <a:r>
              <a:rPr lang="en-US" sz="2400" dirty="0" err="1"/>
              <a:t>partenaire</a:t>
            </a:r>
            <a:r>
              <a:rPr lang="en-US" sz="2400" dirty="0"/>
              <a:t> de </a:t>
            </a:r>
            <a:r>
              <a:rPr lang="en-US" sz="2400" dirty="0" err="1"/>
              <a:t>soutien</a:t>
            </a:r>
            <a:endParaRPr lang="en-US" sz="2400" dirty="0"/>
          </a:p>
          <a:p>
            <a:r>
              <a:rPr lang="en-US" sz="2400" dirty="0" err="1"/>
              <a:t>Soumission</a:t>
            </a:r>
            <a:r>
              <a:rPr lang="en-US" sz="2400" dirty="0"/>
              <a:t> des </a:t>
            </a:r>
            <a:r>
              <a:rPr lang="en-US" sz="2400" dirty="0" err="1"/>
              <a:t>demandes</a:t>
            </a:r>
            <a:r>
              <a:rPr lang="en-US" sz="2400" dirty="0"/>
              <a:t> de subvention</a:t>
            </a:r>
          </a:p>
        </p:txBody>
      </p:sp>
      <p:sp>
        <p:nvSpPr>
          <p:cNvPr id="5" name="Footer Placeholder 4"/>
          <p:cNvSpPr>
            <a:spLocks noGrp="1"/>
          </p:cNvSpPr>
          <p:nvPr>
            <p:ph type="ftr" sz="quarter" idx="11"/>
          </p:nvPr>
        </p:nvSpPr>
        <p:spPr/>
        <p:txBody>
          <a:bodyPr/>
          <a:lstStyle/>
          <a:p>
            <a:r>
              <a:rPr lang="en-US"/>
              <a:t>vlx.ca</a:t>
            </a:r>
          </a:p>
        </p:txBody>
      </p:sp>
      <p:sp>
        <p:nvSpPr>
          <p:cNvPr id="15" name="Date Placeholder 3"/>
          <p:cNvSpPr>
            <a:spLocks noGrp="1"/>
          </p:cNvSpPr>
          <p:nvPr>
            <p:ph type="dt" sz="half" idx="10"/>
          </p:nvPr>
        </p:nvSpPr>
        <p:spPr>
          <a:xfrm>
            <a:off x="4427984" y="6453336"/>
            <a:ext cx="2592288" cy="404664"/>
          </a:xfrm>
        </p:spPr>
        <p:txBody>
          <a:bodyPr/>
          <a:lstStyle/>
          <a:p>
            <a:pPr algn="r"/>
            <a:fld id="{AE74F76D-988E-45F9-94C8-8288AABFD71C}" type="datetime1">
              <a:rPr lang="en-CA" b="1" smtClean="0">
                <a:solidFill>
                  <a:schemeClr val="tx1"/>
                </a:solidFill>
              </a:rPr>
              <a:pPr algn="r"/>
              <a:t>28/09/2016</a:t>
            </a:fld>
            <a:endParaRPr lang="en-US" b="1" dirty="0">
              <a:solidFill>
                <a:schemeClr val="tx1"/>
              </a:solidFill>
            </a:endParaRPr>
          </a:p>
        </p:txBody>
      </p:sp>
      <p:sp>
        <p:nvSpPr>
          <p:cNvPr id="16" name="Footer Placeholder 5"/>
          <p:cNvSpPr txBox="1">
            <a:spLocks/>
          </p:cNvSpPr>
          <p:nvPr/>
        </p:nvSpPr>
        <p:spPr>
          <a:xfrm>
            <a:off x="7092280" y="6453336"/>
            <a:ext cx="1224136"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arlimbour.org</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004449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pages.jpg"/>
          <p:cNvPicPr>
            <a:picLocks noChangeAspect="1"/>
          </p:cNvPicPr>
          <p:nvPr/>
        </p:nvPicPr>
        <p:blipFill>
          <a:blip r:embed="rId2" cstate="print"/>
          <a:stretch>
            <a:fillRect/>
          </a:stretch>
        </p:blipFill>
        <p:spPr>
          <a:xfrm>
            <a:off x="1" y="1"/>
            <a:ext cx="9144000" cy="6858000"/>
          </a:xfrm>
          <a:prstGeom prst="rect">
            <a:avLst/>
          </a:prstGeom>
        </p:spPr>
      </p:pic>
      <p:sp>
        <p:nvSpPr>
          <p:cNvPr id="8" name="Date Placeholder 3"/>
          <p:cNvSpPr txBox="1">
            <a:spLocks/>
          </p:cNvSpPr>
          <p:nvPr/>
        </p:nvSpPr>
        <p:spPr>
          <a:xfrm>
            <a:off x="4932040" y="6453336"/>
            <a:ext cx="2592288"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lide Number Placeholder 4"/>
          <p:cNvSpPr txBox="1">
            <a:spLocks/>
          </p:cNvSpPr>
          <p:nvPr/>
        </p:nvSpPr>
        <p:spPr>
          <a:xfrm>
            <a:off x="8316416" y="6448251"/>
            <a:ext cx="72008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F9B0B4-36FD-4BCF-B32C-E14FAD97FCE4}"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Logo_ARL_Web.jpg"/>
          <p:cNvPicPr>
            <a:picLocks noChangeAspect="1"/>
          </p:cNvPicPr>
          <p:nvPr/>
        </p:nvPicPr>
        <p:blipFill>
          <a:blip r:embed="rId3" cstate="print"/>
          <a:stretch>
            <a:fillRect/>
          </a:stretch>
        </p:blipFill>
        <p:spPr>
          <a:xfrm>
            <a:off x="8172400" y="461420"/>
            <a:ext cx="844029" cy="665259"/>
          </a:xfrm>
          <a:prstGeom prst="rect">
            <a:avLst/>
          </a:prstGeom>
        </p:spPr>
      </p:pic>
      <p:sp>
        <p:nvSpPr>
          <p:cNvPr id="12" name="Rectangle 11"/>
          <p:cNvSpPr/>
          <p:nvPr/>
        </p:nvSpPr>
        <p:spPr>
          <a:xfrm>
            <a:off x="0" y="0"/>
            <a:ext cx="179512"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CA" dirty="0"/>
              <a:t>Les enjeux financiers de l’ARL</a:t>
            </a:r>
            <a:endParaRPr lang="en-US" dirty="0"/>
          </a:p>
        </p:txBody>
      </p:sp>
      <p:sp>
        <p:nvSpPr>
          <p:cNvPr id="3" name="Content Placeholder 2"/>
          <p:cNvSpPr>
            <a:spLocks noGrp="1"/>
          </p:cNvSpPr>
          <p:nvPr>
            <p:ph idx="1"/>
          </p:nvPr>
        </p:nvSpPr>
        <p:spPr/>
        <p:txBody>
          <a:bodyPr>
            <a:normAutofit/>
          </a:bodyPr>
          <a:lstStyle/>
          <a:p>
            <a:r>
              <a:rPr lang="en-US" sz="2400" dirty="0"/>
              <a:t>Les subventions de la Ville </a:t>
            </a:r>
            <a:r>
              <a:rPr lang="en-US" sz="2400" dirty="0" err="1"/>
              <a:t>sont</a:t>
            </a:r>
            <a:r>
              <a:rPr lang="en-US" sz="2400" dirty="0"/>
              <a:t> </a:t>
            </a:r>
            <a:r>
              <a:rPr lang="en-US" sz="2400" dirty="0" err="1"/>
              <a:t>une</a:t>
            </a:r>
            <a:r>
              <a:rPr lang="en-US" sz="2400" dirty="0"/>
              <a:t> source </a:t>
            </a:r>
            <a:r>
              <a:rPr lang="en-US" sz="2400" dirty="0" err="1"/>
              <a:t>importante</a:t>
            </a:r>
            <a:r>
              <a:rPr lang="en-US" sz="2400" dirty="0"/>
              <a:t> de </a:t>
            </a:r>
            <a:r>
              <a:rPr lang="en-US" sz="2400" dirty="0" err="1"/>
              <a:t>financement</a:t>
            </a:r>
            <a:r>
              <a:rPr lang="en-US" sz="2400" dirty="0"/>
              <a:t>, </a:t>
            </a:r>
            <a:r>
              <a:rPr lang="en-US" sz="2400" dirty="0" err="1"/>
              <a:t>mais</a:t>
            </a:r>
            <a:r>
              <a:rPr lang="en-US" sz="2400" dirty="0"/>
              <a:t> </a:t>
            </a:r>
            <a:r>
              <a:rPr lang="en-US" sz="2400" dirty="0" err="1"/>
              <a:t>il</a:t>
            </a:r>
            <a:r>
              <a:rPr lang="en-US" sz="2400" dirty="0"/>
              <a:t> nous </a:t>
            </a:r>
            <a:r>
              <a:rPr lang="en-US" sz="2400" dirty="0" err="1"/>
              <a:t>faut</a:t>
            </a:r>
            <a:r>
              <a:rPr lang="en-US" sz="2400" dirty="0"/>
              <a:t> </a:t>
            </a:r>
            <a:r>
              <a:rPr lang="en-US" sz="2400" dirty="0" err="1"/>
              <a:t>d’autres</a:t>
            </a:r>
            <a:r>
              <a:rPr lang="en-US" sz="2400" dirty="0"/>
              <a:t> sources de </a:t>
            </a:r>
            <a:r>
              <a:rPr lang="en-US" sz="2400" dirty="0" err="1"/>
              <a:t>fonds</a:t>
            </a:r>
            <a:endParaRPr lang="en-US" sz="2400" dirty="0"/>
          </a:p>
          <a:p>
            <a:r>
              <a:rPr lang="en-US" sz="2400" dirty="0"/>
              <a:t>Le cycle de </a:t>
            </a:r>
            <a:r>
              <a:rPr lang="en-US" sz="2400" dirty="0" err="1"/>
              <a:t>financement</a:t>
            </a:r>
            <a:r>
              <a:rPr lang="en-US" sz="2400" dirty="0"/>
              <a:t> de la Ville nous oblige </a:t>
            </a:r>
            <a:r>
              <a:rPr lang="en-US" sz="2400" dirty="0" smtClean="0"/>
              <a:t>à</a:t>
            </a:r>
            <a:r>
              <a:rPr lang="en-US" sz="2400" dirty="0" smtClean="0"/>
              <a:t> </a:t>
            </a:r>
            <a:r>
              <a:rPr lang="en-US" sz="2400" dirty="0" err="1"/>
              <a:t>planifier</a:t>
            </a:r>
            <a:r>
              <a:rPr lang="en-US" sz="2400" dirty="0"/>
              <a:t> </a:t>
            </a:r>
            <a:r>
              <a:rPr lang="en-US" sz="2400" dirty="0" err="1"/>
              <a:t>jusqu’à</a:t>
            </a:r>
            <a:r>
              <a:rPr lang="en-US" sz="2400" dirty="0"/>
              <a:t> 15 </a:t>
            </a:r>
            <a:r>
              <a:rPr lang="en-US" sz="2400" dirty="0" err="1"/>
              <a:t>mois</a:t>
            </a:r>
            <a:r>
              <a:rPr lang="en-US" sz="2400" dirty="0"/>
              <a:t> </a:t>
            </a:r>
            <a:r>
              <a:rPr lang="en-US" sz="2400" dirty="0" err="1"/>
              <a:t>d’avance</a:t>
            </a:r>
            <a:endParaRPr lang="en-US" sz="2400" dirty="0"/>
          </a:p>
          <a:p>
            <a:r>
              <a:rPr lang="en-US" sz="2400" dirty="0"/>
              <a:t>Les </a:t>
            </a:r>
            <a:r>
              <a:rPr lang="en-US" sz="2400" dirty="0" err="1"/>
              <a:t>frais</a:t>
            </a:r>
            <a:r>
              <a:rPr lang="en-US" sz="2400" dirty="0"/>
              <a:t> de </a:t>
            </a:r>
            <a:r>
              <a:rPr lang="en-US" sz="2400" dirty="0" err="1"/>
              <a:t>fonctionnement</a:t>
            </a:r>
            <a:r>
              <a:rPr lang="en-US" sz="2400" dirty="0"/>
              <a:t> </a:t>
            </a:r>
            <a:r>
              <a:rPr lang="en-US" sz="2400" dirty="0" err="1"/>
              <a:t>sont</a:t>
            </a:r>
            <a:r>
              <a:rPr lang="en-US" sz="2400" dirty="0"/>
              <a:t> </a:t>
            </a:r>
            <a:r>
              <a:rPr lang="en-US" sz="2400" dirty="0" err="1"/>
              <a:t>subventionnés</a:t>
            </a:r>
            <a:r>
              <a:rPr lang="en-US" sz="2400" dirty="0"/>
              <a:t> à 50%</a:t>
            </a:r>
          </a:p>
          <a:p>
            <a:r>
              <a:rPr lang="en-US" sz="2400" dirty="0" err="1"/>
              <a:t>Autres</a:t>
            </a:r>
            <a:r>
              <a:rPr lang="en-US" sz="2400" dirty="0"/>
              <a:t> sources </a:t>
            </a:r>
            <a:r>
              <a:rPr lang="en-US" sz="2400" dirty="0" err="1"/>
              <a:t>possibles</a:t>
            </a:r>
            <a:r>
              <a:rPr lang="en-US" sz="2400" dirty="0"/>
              <a:t>:</a:t>
            </a:r>
          </a:p>
          <a:p>
            <a:pPr lvl="1"/>
            <a:r>
              <a:rPr lang="en-US" sz="2000" dirty="0" err="1"/>
              <a:t>Commanditaires</a:t>
            </a:r>
            <a:r>
              <a:rPr lang="en-US" sz="2000" dirty="0"/>
              <a:t> du </a:t>
            </a:r>
            <a:r>
              <a:rPr lang="en-US" sz="2000" dirty="0" err="1"/>
              <a:t>secteur</a:t>
            </a:r>
            <a:r>
              <a:rPr lang="en-US" sz="2000" dirty="0"/>
              <a:t> </a:t>
            </a:r>
            <a:r>
              <a:rPr lang="en-US" sz="2000" dirty="0" err="1"/>
              <a:t>privé</a:t>
            </a:r>
            <a:endParaRPr lang="en-US" sz="2000" dirty="0"/>
          </a:p>
          <a:p>
            <a:pPr lvl="1"/>
            <a:r>
              <a:rPr lang="en-US" sz="2000" dirty="0" err="1"/>
              <a:t>Activités</a:t>
            </a:r>
            <a:r>
              <a:rPr lang="en-US" sz="2000" dirty="0"/>
              <a:t> de </a:t>
            </a:r>
            <a:r>
              <a:rPr lang="en-US" sz="2000" dirty="0" err="1" smtClean="0"/>
              <a:t>levée</a:t>
            </a:r>
            <a:r>
              <a:rPr lang="en-US" sz="2000" dirty="0" smtClean="0"/>
              <a:t> </a:t>
            </a:r>
            <a:r>
              <a:rPr lang="en-US" sz="2000" dirty="0"/>
              <a:t>de </a:t>
            </a:r>
            <a:r>
              <a:rPr lang="en-US" sz="2000" dirty="0" err="1"/>
              <a:t>fonds</a:t>
            </a:r>
            <a:endParaRPr lang="en-US" sz="2000" dirty="0"/>
          </a:p>
        </p:txBody>
      </p:sp>
      <p:sp>
        <p:nvSpPr>
          <p:cNvPr id="5" name="Footer Placeholder 4"/>
          <p:cNvSpPr>
            <a:spLocks noGrp="1"/>
          </p:cNvSpPr>
          <p:nvPr>
            <p:ph type="ftr" sz="quarter" idx="11"/>
          </p:nvPr>
        </p:nvSpPr>
        <p:spPr/>
        <p:txBody>
          <a:bodyPr/>
          <a:lstStyle/>
          <a:p>
            <a:r>
              <a:rPr lang="en-US"/>
              <a:t>vlx.ca</a:t>
            </a:r>
          </a:p>
        </p:txBody>
      </p:sp>
      <p:sp>
        <p:nvSpPr>
          <p:cNvPr id="15" name="Date Placeholder 3"/>
          <p:cNvSpPr>
            <a:spLocks noGrp="1"/>
          </p:cNvSpPr>
          <p:nvPr>
            <p:ph type="dt" sz="half" idx="10"/>
          </p:nvPr>
        </p:nvSpPr>
        <p:spPr>
          <a:xfrm>
            <a:off x="4427984" y="6453336"/>
            <a:ext cx="2592288" cy="404664"/>
          </a:xfrm>
        </p:spPr>
        <p:txBody>
          <a:bodyPr/>
          <a:lstStyle/>
          <a:p>
            <a:pPr algn="r"/>
            <a:fld id="{AE74F76D-988E-45F9-94C8-8288AABFD71C}" type="datetime1">
              <a:rPr lang="en-CA" b="1" smtClean="0">
                <a:solidFill>
                  <a:schemeClr val="tx1"/>
                </a:solidFill>
              </a:rPr>
              <a:pPr algn="r"/>
              <a:t>28/09/2016</a:t>
            </a:fld>
            <a:endParaRPr lang="en-US" b="1" dirty="0">
              <a:solidFill>
                <a:schemeClr val="tx1"/>
              </a:solidFill>
            </a:endParaRPr>
          </a:p>
        </p:txBody>
      </p:sp>
      <p:sp>
        <p:nvSpPr>
          <p:cNvPr id="16" name="Footer Placeholder 5"/>
          <p:cNvSpPr txBox="1">
            <a:spLocks/>
          </p:cNvSpPr>
          <p:nvPr/>
        </p:nvSpPr>
        <p:spPr>
          <a:xfrm>
            <a:off x="7092280" y="6453336"/>
            <a:ext cx="1224136"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arlimbour.org</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289834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pages.jpg"/>
          <p:cNvPicPr>
            <a:picLocks noChangeAspect="1"/>
          </p:cNvPicPr>
          <p:nvPr/>
        </p:nvPicPr>
        <p:blipFill>
          <a:blip r:embed="rId2" cstate="print"/>
          <a:stretch>
            <a:fillRect/>
          </a:stretch>
        </p:blipFill>
        <p:spPr>
          <a:xfrm>
            <a:off x="1" y="1"/>
            <a:ext cx="9144000" cy="6858000"/>
          </a:xfrm>
          <a:prstGeom prst="rect">
            <a:avLst/>
          </a:prstGeom>
        </p:spPr>
      </p:pic>
      <p:sp>
        <p:nvSpPr>
          <p:cNvPr id="8" name="Date Placeholder 3"/>
          <p:cNvSpPr txBox="1">
            <a:spLocks/>
          </p:cNvSpPr>
          <p:nvPr/>
        </p:nvSpPr>
        <p:spPr>
          <a:xfrm>
            <a:off x="4932040" y="6453336"/>
            <a:ext cx="2592288"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lide Number Placeholder 4"/>
          <p:cNvSpPr txBox="1">
            <a:spLocks/>
          </p:cNvSpPr>
          <p:nvPr/>
        </p:nvSpPr>
        <p:spPr>
          <a:xfrm>
            <a:off x="8316416" y="6448251"/>
            <a:ext cx="72008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F9B0B4-36FD-4BCF-B32C-E14FAD97FCE4}"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Logo_ARL_Web.jpg"/>
          <p:cNvPicPr>
            <a:picLocks noChangeAspect="1"/>
          </p:cNvPicPr>
          <p:nvPr/>
        </p:nvPicPr>
        <p:blipFill>
          <a:blip r:embed="rId3" cstate="print"/>
          <a:stretch>
            <a:fillRect/>
          </a:stretch>
        </p:blipFill>
        <p:spPr>
          <a:xfrm>
            <a:off x="8172400" y="461420"/>
            <a:ext cx="844029" cy="665259"/>
          </a:xfrm>
          <a:prstGeom prst="rect">
            <a:avLst/>
          </a:prstGeom>
        </p:spPr>
      </p:pic>
      <p:sp>
        <p:nvSpPr>
          <p:cNvPr id="12" name="Rectangle 11"/>
          <p:cNvSpPr/>
          <p:nvPr/>
        </p:nvSpPr>
        <p:spPr>
          <a:xfrm>
            <a:off x="0" y="0"/>
            <a:ext cx="179512"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5536" y="0"/>
            <a:ext cx="8229600" cy="1143000"/>
          </a:xfrm>
        </p:spPr>
        <p:txBody>
          <a:bodyPr/>
          <a:lstStyle/>
          <a:p>
            <a:r>
              <a:rPr lang="fr-CA" dirty="0"/>
              <a:t>Rapport des comités de l’ARL</a:t>
            </a:r>
            <a:endParaRPr lang="en-US" dirty="0"/>
          </a:p>
        </p:txBody>
      </p:sp>
      <p:sp>
        <p:nvSpPr>
          <p:cNvPr id="3" name="Content Placeholder 2"/>
          <p:cNvSpPr>
            <a:spLocks noGrp="1"/>
          </p:cNvSpPr>
          <p:nvPr>
            <p:ph idx="1"/>
          </p:nvPr>
        </p:nvSpPr>
        <p:spPr>
          <a:xfrm>
            <a:off x="251520" y="1124744"/>
            <a:ext cx="8784976" cy="4525963"/>
          </a:xfrm>
        </p:spPr>
        <p:txBody>
          <a:bodyPr>
            <a:normAutofit fontScale="25000" lnSpcReduction="20000"/>
          </a:bodyPr>
          <a:lstStyle/>
          <a:p>
            <a:pPr marL="85725" indent="0">
              <a:buNone/>
            </a:pPr>
            <a:r>
              <a:rPr lang="fr-CA" sz="11200" dirty="0"/>
              <a:t>Sécurité / Transport</a:t>
            </a:r>
          </a:p>
          <a:p>
            <a:pPr marL="85725" indent="0">
              <a:buNone/>
            </a:pPr>
            <a:endParaRPr lang="fr-CA" sz="8000" dirty="0"/>
          </a:p>
          <a:p>
            <a:pPr marL="85725" indent="0">
              <a:buNone/>
            </a:pPr>
            <a:r>
              <a:rPr lang="fr-CA" sz="8000" dirty="0"/>
              <a:t>Le Comité, formé de membres du CA et d’autres personnes de l’ARL, vise à contribuer à l’amélioration des problématiques touchant aux déplacements urbains, incluant les infrastructures routières et le transport collectif, ainsi qu’à la sécurité des piétons et des cyclistes, en particulier les enfants d’âge scolaire, de notre collectivité. </a:t>
            </a:r>
            <a:endParaRPr lang="en-US" sz="8000" dirty="0"/>
          </a:p>
          <a:p>
            <a:pPr marL="85725" indent="0">
              <a:buNone/>
            </a:pPr>
            <a:r>
              <a:rPr lang="fr-CA" sz="8000" dirty="0"/>
              <a:t> </a:t>
            </a:r>
            <a:endParaRPr lang="en-US" sz="8000" dirty="0"/>
          </a:p>
          <a:p>
            <a:pPr marL="85725" indent="0">
              <a:buNone/>
            </a:pPr>
            <a:r>
              <a:rPr lang="fr-CA" sz="8000" dirty="0"/>
              <a:t>Dans ses démarches et ses actions, le Comité s’appuie sur des principes et des pratiques exemplaires en matière de transport durable, de même que sur une approche qui encourage et favorise une participation citoyenne inclusive et éclairée, dans l’élaboration  et à la mise en œuvre de mesures pour améliorer la fluidité des déplacements urbains.      </a:t>
            </a:r>
            <a:endParaRPr lang="en-US" sz="8000" dirty="0"/>
          </a:p>
          <a:p>
            <a:pPr marL="85725" indent="0">
              <a:buNone/>
            </a:pPr>
            <a:r>
              <a:rPr lang="fr-CA" sz="8000" dirty="0"/>
              <a:t> </a:t>
            </a:r>
            <a:endParaRPr lang="en-US" sz="8000" dirty="0"/>
          </a:p>
        </p:txBody>
      </p:sp>
      <p:sp>
        <p:nvSpPr>
          <p:cNvPr id="5" name="Footer Placeholder 4"/>
          <p:cNvSpPr>
            <a:spLocks noGrp="1"/>
          </p:cNvSpPr>
          <p:nvPr>
            <p:ph type="ftr" sz="quarter" idx="11"/>
          </p:nvPr>
        </p:nvSpPr>
        <p:spPr/>
        <p:txBody>
          <a:bodyPr/>
          <a:lstStyle/>
          <a:p>
            <a:r>
              <a:rPr lang="en-US"/>
              <a:t>vlx.ca</a:t>
            </a:r>
          </a:p>
        </p:txBody>
      </p:sp>
      <p:sp>
        <p:nvSpPr>
          <p:cNvPr id="15" name="Date Placeholder 3"/>
          <p:cNvSpPr>
            <a:spLocks noGrp="1"/>
          </p:cNvSpPr>
          <p:nvPr>
            <p:ph type="dt" sz="half" idx="10"/>
          </p:nvPr>
        </p:nvSpPr>
        <p:spPr>
          <a:xfrm>
            <a:off x="4427984" y="6453336"/>
            <a:ext cx="2592288" cy="404664"/>
          </a:xfrm>
        </p:spPr>
        <p:txBody>
          <a:bodyPr/>
          <a:lstStyle/>
          <a:p>
            <a:pPr algn="r"/>
            <a:fld id="{AE74F76D-988E-45F9-94C8-8288AABFD71C}" type="datetime1">
              <a:rPr lang="en-CA" b="1" smtClean="0">
                <a:solidFill>
                  <a:schemeClr val="tx1"/>
                </a:solidFill>
              </a:rPr>
              <a:pPr algn="r"/>
              <a:t>28/09/2016</a:t>
            </a:fld>
            <a:endParaRPr lang="en-US" b="1" dirty="0">
              <a:solidFill>
                <a:schemeClr val="tx1"/>
              </a:solidFill>
            </a:endParaRPr>
          </a:p>
        </p:txBody>
      </p:sp>
      <p:sp>
        <p:nvSpPr>
          <p:cNvPr id="16" name="Footer Placeholder 5"/>
          <p:cNvSpPr txBox="1">
            <a:spLocks/>
          </p:cNvSpPr>
          <p:nvPr/>
        </p:nvSpPr>
        <p:spPr>
          <a:xfrm>
            <a:off x="7092280" y="6453336"/>
            <a:ext cx="1224136"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arlimbour.org</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pages.jpg"/>
          <p:cNvPicPr>
            <a:picLocks noChangeAspect="1"/>
          </p:cNvPicPr>
          <p:nvPr/>
        </p:nvPicPr>
        <p:blipFill>
          <a:blip r:embed="rId2" cstate="print"/>
          <a:stretch>
            <a:fillRect/>
          </a:stretch>
        </p:blipFill>
        <p:spPr>
          <a:xfrm>
            <a:off x="1" y="1"/>
            <a:ext cx="9144000" cy="6858000"/>
          </a:xfrm>
          <a:prstGeom prst="rect">
            <a:avLst/>
          </a:prstGeom>
        </p:spPr>
      </p:pic>
      <p:sp>
        <p:nvSpPr>
          <p:cNvPr id="8" name="Date Placeholder 3"/>
          <p:cNvSpPr txBox="1">
            <a:spLocks/>
          </p:cNvSpPr>
          <p:nvPr/>
        </p:nvSpPr>
        <p:spPr>
          <a:xfrm>
            <a:off x="4932040" y="6453336"/>
            <a:ext cx="2592288"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lide Number Placeholder 4"/>
          <p:cNvSpPr txBox="1">
            <a:spLocks/>
          </p:cNvSpPr>
          <p:nvPr/>
        </p:nvSpPr>
        <p:spPr>
          <a:xfrm>
            <a:off x="8316416" y="6448251"/>
            <a:ext cx="72008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F9B0B4-36FD-4BCF-B32C-E14FAD97FCE4}"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Logo_ARL_Web.jpg"/>
          <p:cNvPicPr>
            <a:picLocks noChangeAspect="1"/>
          </p:cNvPicPr>
          <p:nvPr/>
        </p:nvPicPr>
        <p:blipFill>
          <a:blip r:embed="rId3" cstate="print"/>
          <a:stretch>
            <a:fillRect/>
          </a:stretch>
        </p:blipFill>
        <p:spPr>
          <a:xfrm>
            <a:off x="8172400" y="461420"/>
            <a:ext cx="844029" cy="665259"/>
          </a:xfrm>
          <a:prstGeom prst="rect">
            <a:avLst/>
          </a:prstGeom>
        </p:spPr>
      </p:pic>
      <p:sp>
        <p:nvSpPr>
          <p:cNvPr id="12" name="Rectangle 11"/>
          <p:cNvSpPr/>
          <p:nvPr/>
        </p:nvSpPr>
        <p:spPr>
          <a:xfrm>
            <a:off x="0" y="0"/>
            <a:ext cx="179512"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5536" y="0"/>
            <a:ext cx="8229600" cy="1143000"/>
          </a:xfrm>
        </p:spPr>
        <p:txBody>
          <a:bodyPr/>
          <a:lstStyle/>
          <a:p>
            <a:r>
              <a:rPr lang="fr-CA" dirty="0"/>
              <a:t>Rapport des comités de l’ARL</a:t>
            </a:r>
            <a:endParaRPr lang="en-US" dirty="0"/>
          </a:p>
        </p:txBody>
      </p:sp>
      <p:sp>
        <p:nvSpPr>
          <p:cNvPr id="3" name="Content Placeholder 2"/>
          <p:cNvSpPr>
            <a:spLocks noGrp="1"/>
          </p:cNvSpPr>
          <p:nvPr>
            <p:ph idx="1"/>
          </p:nvPr>
        </p:nvSpPr>
        <p:spPr>
          <a:xfrm>
            <a:off x="251520" y="1124744"/>
            <a:ext cx="8784976" cy="4525963"/>
          </a:xfrm>
        </p:spPr>
        <p:txBody>
          <a:bodyPr>
            <a:normAutofit fontScale="25000" lnSpcReduction="20000"/>
          </a:bodyPr>
          <a:lstStyle/>
          <a:p>
            <a:pPr marL="85725" indent="0">
              <a:buNone/>
            </a:pPr>
            <a:r>
              <a:rPr lang="fr-CA" sz="14400" dirty="0"/>
              <a:t>Sécurité / Transport - 2</a:t>
            </a:r>
          </a:p>
          <a:p>
            <a:pPr marL="85725" indent="0">
              <a:buNone/>
            </a:pPr>
            <a:endParaRPr lang="fr-CA" sz="8000" dirty="0"/>
          </a:p>
          <a:p>
            <a:pPr marL="85725" indent="0">
              <a:buNone/>
            </a:pPr>
            <a:r>
              <a:rPr lang="fr-CA" sz="8000" dirty="0"/>
              <a:t>À cette étape-ci de l’ARL, trois priorités se dégagent clairement. </a:t>
            </a:r>
          </a:p>
          <a:p>
            <a:pPr marL="85725" indent="0">
              <a:buNone/>
            </a:pPr>
            <a:endParaRPr lang="fr-CA" sz="8000" b="1" dirty="0"/>
          </a:p>
          <a:p>
            <a:pPr marL="85725" indent="0">
              <a:buNone/>
            </a:pPr>
            <a:r>
              <a:rPr lang="fr-CA" sz="8000" b="1" dirty="0"/>
              <a:t>La première priorité</a:t>
            </a:r>
            <a:r>
              <a:rPr lang="fr-CA" sz="8000" dirty="0"/>
              <a:t> est la préparation et la participation au comité Ville-Citoyens sur les enjeux de transport dans </a:t>
            </a:r>
            <a:r>
              <a:rPr lang="fr-CA" sz="8000" dirty="0" err="1"/>
              <a:t>Limbour</a:t>
            </a:r>
            <a:r>
              <a:rPr lang="fr-CA" sz="8000" dirty="0"/>
              <a:t> (comité que nous avons contribués à mettre sur pied – plusieurs rencontres de structuration et lancement officiel en septembre 2016) visant ultimement à produire une analyse solidement documentée des déplacements urbains dans le district </a:t>
            </a:r>
            <a:r>
              <a:rPr lang="fr-CA" sz="8000" dirty="0" err="1"/>
              <a:t>Limbour</a:t>
            </a:r>
            <a:r>
              <a:rPr lang="fr-CA" sz="8000" dirty="0"/>
              <a:t>.  </a:t>
            </a:r>
            <a:endParaRPr lang="en-US" sz="8000" dirty="0"/>
          </a:p>
          <a:p>
            <a:pPr marL="85725" indent="0">
              <a:buNone/>
            </a:pPr>
            <a:r>
              <a:rPr lang="fr-CA" sz="8000" dirty="0"/>
              <a:t> </a:t>
            </a:r>
            <a:endParaRPr lang="en-US" sz="8000" dirty="0"/>
          </a:p>
          <a:p>
            <a:pPr marL="85725" indent="0">
              <a:buNone/>
            </a:pPr>
            <a:r>
              <a:rPr lang="fr-CA" sz="8000" dirty="0"/>
              <a:t>À cet égard, le dossier du cul-de-sac fonctionnel de la rue du Sommelier sera un contre-exemple des pratiques exemplaires au chapitre de la consultation et de la participation citoyenne, dans la prise de décision affectant un </a:t>
            </a:r>
          </a:p>
          <a:p>
            <a:pPr marL="85725" indent="0">
              <a:buNone/>
            </a:pPr>
            <a:r>
              <a:rPr lang="fr-CA" sz="8000" dirty="0"/>
              <a:t>grand nombre de résidents.</a:t>
            </a:r>
            <a:endParaRPr lang="en-US" sz="8000" dirty="0"/>
          </a:p>
          <a:p>
            <a:pPr marL="85725" indent="0">
              <a:buNone/>
            </a:pPr>
            <a:r>
              <a:rPr lang="fr-CA" sz="8000" dirty="0"/>
              <a:t> </a:t>
            </a:r>
            <a:endParaRPr lang="en-US" sz="8000" dirty="0"/>
          </a:p>
        </p:txBody>
      </p:sp>
      <p:sp>
        <p:nvSpPr>
          <p:cNvPr id="5" name="Footer Placeholder 4"/>
          <p:cNvSpPr>
            <a:spLocks noGrp="1"/>
          </p:cNvSpPr>
          <p:nvPr>
            <p:ph type="ftr" sz="quarter" idx="11"/>
          </p:nvPr>
        </p:nvSpPr>
        <p:spPr/>
        <p:txBody>
          <a:bodyPr/>
          <a:lstStyle/>
          <a:p>
            <a:r>
              <a:rPr lang="en-US"/>
              <a:t>vlx.ca</a:t>
            </a:r>
          </a:p>
        </p:txBody>
      </p:sp>
      <p:sp>
        <p:nvSpPr>
          <p:cNvPr id="15" name="Date Placeholder 3"/>
          <p:cNvSpPr>
            <a:spLocks noGrp="1"/>
          </p:cNvSpPr>
          <p:nvPr>
            <p:ph type="dt" sz="half" idx="10"/>
          </p:nvPr>
        </p:nvSpPr>
        <p:spPr>
          <a:xfrm>
            <a:off x="4427984" y="6453336"/>
            <a:ext cx="2592288" cy="404664"/>
          </a:xfrm>
        </p:spPr>
        <p:txBody>
          <a:bodyPr/>
          <a:lstStyle/>
          <a:p>
            <a:pPr algn="r"/>
            <a:fld id="{AE74F76D-988E-45F9-94C8-8288AABFD71C}" type="datetime1">
              <a:rPr lang="en-CA" b="1" smtClean="0">
                <a:solidFill>
                  <a:schemeClr val="tx1"/>
                </a:solidFill>
              </a:rPr>
              <a:pPr algn="r"/>
              <a:t>28/09/2016</a:t>
            </a:fld>
            <a:endParaRPr lang="en-US" b="1" dirty="0">
              <a:solidFill>
                <a:schemeClr val="tx1"/>
              </a:solidFill>
            </a:endParaRPr>
          </a:p>
        </p:txBody>
      </p:sp>
      <p:sp>
        <p:nvSpPr>
          <p:cNvPr id="16" name="Footer Placeholder 5"/>
          <p:cNvSpPr txBox="1">
            <a:spLocks/>
          </p:cNvSpPr>
          <p:nvPr/>
        </p:nvSpPr>
        <p:spPr>
          <a:xfrm>
            <a:off x="7092280" y="6453336"/>
            <a:ext cx="1224136"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arlimbour.org</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pages.jpg"/>
          <p:cNvPicPr>
            <a:picLocks noChangeAspect="1"/>
          </p:cNvPicPr>
          <p:nvPr/>
        </p:nvPicPr>
        <p:blipFill>
          <a:blip r:embed="rId2" cstate="print"/>
          <a:stretch>
            <a:fillRect/>
          </a:stretch>
        </p:blipFill>
        <p:spPr>
          <a:xfrm>
            <a:off x="1" y="1"/>
            <a:ext cx="9144000" cy="6858000"/>
          </a:xfrm>
          <a:prstGeom prst="rect">
            <a:avLst/>
          </a:prstGeom>
        </p:spPr>
      </p:pic>
      <p:sp>
        <p:nvSpPr>
          <p:cNvPr id="8" name="Date Placeholder 3"/>
          <p:cNvSpPr txBox="1">
            <a:spLocks/>
          </p:cNvSpPr>
          <p:nvPr/>
        </p:nvSpPr>
        <p:spPr>
          <a:xfrm>
            <a:off x="4932040" y="6453336"/>
            <a:ext cx="2592288"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lide Number Placeholder 4"/>
          <p:cNvSpPr txBox="1">
            <a:spLocks/>
          </p:cNvSpPr>
          <p:nvPr/>
        </p:nvSpPr>
        <p:spPr>
          <a:xfrm>
            <a:off x="8316416" y="6448251"/>
            <a:ext cx="72008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F9B0B4-36FD-4BCF-B32C-E14FAD97FCE4}"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Logo_ARL_Web.jpg"/>
          <p:cNvPicPr>
            <a:picLocks noChangeAspect="1"/>
          </p:cNvPicPr>
          <p:nvPr/>
        </p:nvPicPr>
        <p:blipFill>
          <a:blip r:embed="rId3" cstate="print"/>
          <a:stretch>
            <a:fillRect/>
          </a:stretch>
        </p:blipFill>
        <p:spPr>
          <a:xfrm>
            <a:off x="8172400" y="461420"/>
            <a:ext cx="844029" cy="665259"/>
          </a:xfrm>
          <a:prstGeom prst="rect">
            <a:avLst/>
          </a:prstGeom>
        </p:spPr>
      </p:pic>
      <p:sp>
        <p:nvSpPr>
          <p:cNvPr id="12" name="Rectangle 11"/>
          <p:cNvSpPr/>
          <p:nvPr/>
        </p:nvSpPr>
        <p:spPr>
          <a:xfrm>
            <a:off x="0" y="0"/>
            <a:ext cx="179512"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5536" y="0"/>
            <a:ext cx="8229600" cy="1143000"/>
          </a:xfrm>
        </p:spPr>
        <p:txBody>
          <a:bodyPr/>
          <a:lstStyle/>
          <a:p>
            <a:r>
              <a:rPr lang="fr-CA" dirty="0"/>
              <a:t>Rapport des comités de l’ARL</a:t>
            </a:r>
            <a:endParaRPr lang="en-US" dirty="0"/>
          </a:p>
        </p:txBody>
      </p:sp>
      <p:sp>
        <p:nvSpPr>
          <p:cNvPr id="3" name="Content Placeholder 2"/>
          <p:cNvSpPr>
            <a:spLocks noGrp="1"/>
          </p:cNvSpPr>
          <p:nvPr>
            <p:ph idx="1"/>
          </p:nvPr>
        </p:nvSpPr>
        <p:spPr>
          <a:xfrm>
            <a:off x="251520" y="1124744"/>
            <a:ext cx="8784976" cy="4525963"/>
          </a:xfrm>
        </p:spPr>
        <p:txBody>
          <a:bodyPr>
            <a:normAutofit fontScale="25000" lnSpcReduction="20000"/>
          </a:bodyPr>
          <a:lstStyle/>
          <a:p>
            <a:pPr marL="85725" indent="0">
              <a:buNone/>
            </a:pPr>
            <a:r>
              <a:rPr lang="fr-CA" sz="14400" dirty="0"/>
              <a:t>Sécurité / Transport - 3</a:t>
            </a:r>
          </a:p>
          <a:p>
            <a:pPr marL="85725" indent="0">
              <a:buNone/>
            </a:pPr>
            <a:endParaRPr lang="fr-CA" sz="8000" dirty="0"/>
          </a:p>
          <a:p>
            <a:pPr marL="85725" indent="0">
              <a:buNone/>
            </a:pPr>
            <a:r>
              <a:rPr lang="fr-CA" sz="8000" b="1" dirty="0"/>
              <a:t>La deuxième priorité</a:t>
            </a:r>
            <a:r>
              <a:rPr lang="fr-CA" sz="8000" dirty="0"/>
              <a:t> est d’assurer </a:t>
            </a:r>
            <a:r>
              <a:rPr lang="fr-CA" sz="8000" b="1" dirty="0"/>
              <a:t>la sécurité des piétons </a:t>
            </a:r>
            <a:r>
              <a:rPr lang="fr-CA" sz="8000" dirty="0"/>
              <a:t>en raison de la vitesse excessive, qui est un problème endémique reconnu à Gatineau et dans d’autres agglomérations urbaines, et de l’absence de passages piétonniers balisés à des intersections stratégiques (dont celles près des écoles) et aux abords des pistes cyclables, qui sont empruntées régulièrement par plusieurs enfants pour se rendre à l’école.    </a:t>
            </a:r>
            <a:endParaRPr lang="en-US" sz="8000" dirty="0"/>
          </a:p>
          <a:p>
            <a:pPr marL="85725" indent="0">
              <a:buNone/>
            </a:pPr>
            <a:r>
              <a:rPr lang="fr-CA" sz="8000" dirty="0"/>
              <a:t> </a:t>
            </a:r>
            <a:endParaRPr lang="en-US" sz="8000" dirty="0"/>
          </a:p>
          <a:p>
            <a:pPr marL="85725" indent="0">
              <a:buNone/>
            </a:pPr>
            <a:r>
              <a:rPr lang="fr-CA" sz="8000" b="1" dirty="0"/>
              <a:t>La troisième priorité</a:t>
            </a:r>
            <a:r>
              <a:rPr lang="fr-CA" sz="8000" dirty="0"/>
              <a:t> porte sur </a:t>
            </a:r>
            <a:r>
              <a:rPr lang="fr-CA" sz="8000" b="1" dirty="0"/>
              <a:t>l’amélioration du transport collectif </a:t>
            </a:r>
            <a:r>
              <a:rPr lang="fr-CA" sz="8000" dirty="0"/>
              <a:t>aux heures de pointe du matin et du soir. Le porte-à-porte de l’été  </a:t>
            </a:r>
            <a:r>
              <a:rPr lang="fr-CA" sz="8000" dirty="0" err="1"/>
              <a:t>derniera</a:t>
            </a:r>
            <a:r>
              <a:rPr lang="fr-CA" sz="8000" dirty="0"/>
              <a:t> révélé que la mise en service du </a:t>
            </a:r>
            <a:r>
              <a:rPr lang="fr-CA" sz="8000" dirty="0" err="1"/>
              <a:t>Rapibus</a:t>
            </a:r>
            <a:r>
              <a:rPr lang="fr-CA" sz="8000" dirty="0"/>
              <a:t> a entraîné un abandon du transport collectif par beaucoup de résidents. Le nouveau système de dessertes est beaucoup moins performant et souple en comparaison à l’offre de services         antérieure.  Résultat : retour à l’automobile afin de réduire le                         temps de déplacements au travail.     </a:t>
            </a:r>
            <a:endParaRPr lang="en-US" sz="8000" dirty="0"/>
          </a:p>
          <a:p>
            <a:pPr marL="85725" indent="0">
              <a:buNone/>
            </a:pPr>
            <a:r>
              <a:rPr lang="fr-CA" sz="8000" dirty="0"/>
              <a:t>      </a:t>
            </a:r>
            <a:endParaRPr lang="en-US" sz="8000" dirty="0"/>
          </a:p>
          <a:p>
            <a:pPr marL="85725" indent="0">
              <a:buNone/>
            </a:pPr>
            <a:r>
              <a:rPr lang="fr-CA" sz="8000" dirty="0"/>
              <a:t> </a:t>
            </a:r>
            <a:endParaRPr lang="en-US" sz="8000" dirty="0"/>
          </a:p>
        </p:txBody>
      </p:sp>
      <p:sp>
        <p:nvSpPr>
          <p:cNvPr id="5" name="Footer Placeholder 4"/>
          <p:cNvSpPr>
            <a:spLocks noGrp="1"/>
          </p:cNvSpPr>
          <p:nvPr>
            <p:ph type="ftr" sz="quarter" idx="11"/>
          </p:nvPr>
        </p:nvSpPr>
        <p:spPr/>
        <p:txBody>
          <a:bodyPr/>
          <a:lstStyle/>
          <a:p>
            <a:r>
              <a:rPr lang="en-US"/>
              <a:t>vlx.ca</a:t>
            </a:r>
          </a:p>
        </p:txBody>
      </p:sp>
      <p:sp>
        <p:nvSpPr>
          <p:cNvPr id="15" name="Date Placeholder 3"/>
          <p:cNvSpPr>
            <a:spLocks noGrp="1"/>
          </p:cNvSpPr>
          <p:nvPr>
            <p:ph type="dt" sz="half" idx="10"/>
          </p:nvPr>
        </p:nvSpPr>
        <p:spPr>
          <a:xfrm>
            <a:off x="4427984" y="6453336"/>
            <a:ext cx="2592288" cy="404664"/>
          </a:xfrm>
        </p:spPr>
        <p:txBody>
          <a:bodyPr/>
          <a:lstStyle/>
          <a:p>
            <a:pPr algn="r"/>
            <a:fld id="{AE74F76D-988E-45F9-94C8-8288AABFD71C}" type="datetime1">
              <a:rPr lang="en-CA" b="1" smtClean="0">
                <a:solidFill>
                  <a:schemeClr val="tx1"/>
                </a:solidFill>
              </a:rPr>
              <a:pPr algn="r"/>
              <a:t>28/09/2016</a:t>
            </a:fld>
            <a:endParaRPr lang="en-US" b="1" dirty="0">
              <a:solidFill>
                <a:schemeClr val="tx1"/>
              </a:solidFill>
            </a:endParaRPr>
          </a:p>
        </p:txBody>
      </p:sp>
      <p:sp>
        <p:nvSpPr>
          <p:cNvPr id="16" name="Footer Placeholder 5"/>
          <p:cNvSpPr txBox="1">
            <a:spLocks/>
          </p:cNvSpPr>
          <p:nvPr/>
        </p:nvSpPr>
        <p:spPr>
          <a:xfrm>
            <a:off x="7092280" y="6453336"/>
            <a:ext cx="1224136"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arlimbour.org</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pages.jpg"/>
          <p:cNvPicPr>
            <a:picLocks noChangeAspect="1"/>
          </p:cNvPicPr>
          <p:nvPr/>
        </p:nvPicPr>
        <p:blipFill>
          <a:blip r:embed="rId2" cstate="print"/>
          <a:stretch>
            <a:fillRect/>
          </a:stretch>
        </p:blipFill>
        <p:spPr>
          <a:xfrm>
            <a:off x="1" y="1"/>
            <a:ext cx="9144000" cy="6858000"/>
          </a:xfrm>
          <a:prstGeom prst="rect">
            <a:avLst/>
          </a:prstGeom>
        </p:spPr>
      </p:pic>
      <p:sp>
        <p:nvSpPr>
          <p:cNvPr id="8" name="Date Placeholder 3"/>
          <p:cNvSpPr txBox="1">
            <a:spLocks/>
          </p:cNvSpPr>
          <p:nvPr/>
        </p:nvSpPr>
        <p:spPr>
          <a:xfrm>
            <a:off x="4932040" y="6453336"/>
            <a:ext cx="2592288"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lide Number Placeholder 4"/>
          <p:cNvSpPr txBox="1">
            <a:spLocks/>
          </p:cNvSpPr>
          <p:nvPr/>
        </p:nvSpPr>
        <p:spPr>
          <a:xfrm>
            <a:off x="8316416" y="6448251"/>
            <a:ext cx="72008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F9B0B4-36FD-4BCF-B32C-E14FAD97FCE4}"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Logo_ARL_Web.jpg"/>
          <p:cNvPicPr>
            <a:picLocks noChangeAspect="1"/>
          </p:cNvPicPr>
          <p:nvPr/>
        </p:nvPicPr>
        <p:blipFill>
          <a:blip r:embed="rId3" cstate="print"/>
          <a:stretch>
            <a:fillRect/>
          </a:stretch>
        </p:blipFill>
        <p:spPr>
          <a:xfrm>
            <a:off x="8172400" y="461420"/>
            <a:ext cx="844029" cy="665259"/>
          </a:xfrm>
          <a:prstGeom prst="rect">
            <a:avLst/>
          </a:prstGeom>
        </p:spPr>
      </p:pic>
      <p:sp>
        <p:nvSpPr>
          <p:cNvPr id="12" name="Rectangle 11"/>
          <p:cNvSpPr/>
          <p:nvPr/>
        </p:nvSpPr>
        <p:spPr>
          <a:xfrm>
            <a:off x="0" y="0"/>
            <a:ext cx="179512"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5536" y="0"/>
            <a:ext cx="8229600" cy="1143000"/>
          </a:xfrm>
        </p:spPr>
        <p:txBody>
          <a:bodyPr/>
          <a:lstStyle/>
          <a:p>
            <a:r>
              <a:rPr lang="fr-CA" dirty="0"/>
              <a:t>Rapport des comités de l’ARL</a:t>
            </a:r>
            <a:endParaRPr lang="en-US" dirty="0"/>
          </a:p>
        </p:txBody>
      </p:sp>
      <p:sp>
        <p:nvSpPr>
          <p:cNvPr id="3" name="Content Placeholder 2"/>
          <p:cNvSpPr>
            <a:spLocks noGrp="1"/>
          </p:cNvSpPr>
          <p:nvPr>
            <p:ph idx="1"/>
          </p:nvPr>
        </p:nvSpPr>
        <p:spPr>
          <a:xfrm>
            <a:off x="251520" y="1124744"/>
            <a:ext cx="8784976" cy="4525963"/>
          </a:xfrm>
        </p:spPr>
        <p:txBody>
          <a:bodyPr>
            <a:normAutofit fontScale="40000" lnSpcReduction="20000"/>
          </a:bodyPr>
          <a:lstStyle/>
          <a:p>
            <a:pPr marL="85725" indent="0">
              <a:buNone/>
            </a:pPr>
            <a:r>
              <a:rPr lang="fr-CA" sz="11100" dirty="0"/>
              <a:t>Sécurité / Transport - 4</a:t>
            </a:r>
          </a:p>
          <a:p>
            <a:pPr marL="85725" indent="0">
              <a:buNone/>
            </a:pPr>
            <a:endParaRPr lang="fr-CA" sz="8000" dirty="0"/>
          </a:p>
          <a:p>
            <a:pPr marL="85725" indent="0">
              <a:buNone/>
            </a:pPr>
            <a:r>
              <a:rPr lang="fr-CA" sz="8000" dirty="0"/>
              <a:t>En conclusion, le Comité a eu en 2015-2016 et aura un agenda très chargé en 2016-2017, d’où l’importance de bien focaliser et de travailler de concert avec les intervenants et dans les structures appropriés (notamment le comité Ville-Citoyens sur les enjeux de transport dans </a:t>
            </a:r>
            <a:r>
              <a:rPr lang="fr-CA" sz="8000" dirty="0" err="1" smtClean="0"/>
              <a:t>Limbour</a:t>
            </a:r>
            <a:r>
              <a:rPr lang="fr-CA" sz="8000" dirty="0" smtClean="0"/>
              <a:t>).</a:t>
            </a:r>
            <a:endParaRPr lang="en-US" sz="8000" dirty="0"/>
          </a:p>
          <a:p>
            <a:pPr marL="85725" indent="0">
              <a:buNone/>
            </a:pPr>
            <a:r>
              <a:rPr lang="fr-CA" sz="8000" dirty="0"/>
              <a:t> </a:t>
            </a:r>
            <a:endParaRPr lang="en-US" sz="8000" dirty="0"/>
          </a:p>
          <a:p>
            <a:pPr marL="85725" indent="0">
              <a:buNone/>
            </a:pPr>
            <a:endParaRPr lang="en-US" sz="8000" dirty="0"/>
          </a:p>
        </p:txBody>
      </p:sp>
      <p:sp>
        <p:nvSpPr>
          <p:cNvPr id="5" name="Footer Placeholder 4"/>
          <p:cNvSpPr>
            <a:spLocks noGrp="1"/>
          </p:cNvSpPr>
          <p:nvPr>
            <p:ph type="ftr" sz="quarter" idx="11"/>
          </p:nvPr>
        </p:nvSpPr>
        <p:spPr/>
        <p:txBody>
          <a:bodyPr/>
          <a:lstStyle/>
          <a:p>
            <a:r>
              <a:rPr lang="en-US"/>
              <a:t>vlx.ca</a:t>
            </a:r>
          </a:p>
        </p:txBody>
      </p:sp>
      <p:sp>
        <p:nvSpPr>
          <p:cNvPr id="15" name="Date Placeholder 3"/>
          <p:cNvSpPr>
            <a:spLocks noGrp="1"/>
          </p:cNvSpPr>
          <p:nvPr>
            <p:ph type="dt" sz="half" idx="10"/>
          </p:nvPr>
        </p:nvSpPr>
        <p:spPr>
          <a:xfrm>
            <a:off x="4427984" y="6453336"/>
            <a:ext cx="2592288" cy="404664"/>
          </a:xfrm>
        </p:spPr>
        <p:txBody>
          <a:bodyPr/>
          <a:lstStyle/>
          <a:p>
            <a:pPr algn="r"/>
            <a:fld id="{AE74F76D-988E-45F9-94C8-8288AABFD71C}" type="datetime1">
              <a:rPr lang="en-CA" b="1" smtClean="0">
                <a:solidFill>
                  <a:schemeClr val="tx1"/>
                </a:solidFill>
              </a:rPr>
              <a:pPr algn="r"/>
              <a:t>28/09/2016</a:t>
            </a:fld>
            <a:endParaRPr lang="en-US" b="1" dirty="0">
              <a:solidFill>
                <a:schemeClr val="tx1"/>
              </a:solidFill>
            </a:endParaRPr>
          </a:p>
        </p:txBody>
      </p:sp>
      <p:sp>
        <p:nvSpPr>
          <p:cNvPr id="16" name="Footer Placeholder 5"/>
          <p:cNvSpPr txBox="1">
            <a:spLocks/>
          </p:cNvSpPr>
          <p:nvPr/>
        </p:nvSpPr>
        <p:spPr>
          <a:xfrm>
            <a:off x="7092280" y="6453336"/>
            <a:ext cx="1224136"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arlimbour.org</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fr-CA" dirty="0" smtClean="0"/>
              <a:t>Notre territoire…</a:t>
            </a:r>
            <a:endParaRPr lang="en-US" dirty="0"/>
          </a:p>
        </p:txBody>
      </p:sp>
      <p:sp>
        <p:nvSpPr>
          <p:cNvPr id="4" name="Date Placeholder 3"/>
          <p:cNvSpPr>
            <a:spLocks noGrp="1"/>
          </p:cNvSpPr>
          <p:nvPr>
            <p:ph type="dt" sz="half" idx="10"/>
          </p:nvPr>
        </p:nvSpPr>
        <p:spPr>
          <a:xfrm>
            <a:off x="4427984" y="6453336"/>
            <a:ext cx="2592288" cy="404664"/>
          </a:xfrm>
        </p:spPr>
        <p:txBody>
          <a:bodyPr/>
          <a:lstStyle/>
          <a:p>
            <a:pPr algn="r"/>
            <a:fld id="{AE74F76D-988E-45F9-94C8-8288AABFD71C}" type="datetime1">
              <a:rPr lang="en-CA" b="1" smtClean="0">
                <a:solidFill>
                  <a:schemeClr val="tx1"/>
                </a:solidFill>
              </a:rPr>
              <a:pPr algn="r"/>
              <a:t>28/09/2016</a:t>
            </a:fld>
            <a:endParaRPr lang="en-US" b="1" dirty="0">
              <a:solidFill>
                <a:schemeClr val="tx1"/>
              </a:solidFill>
            </a:endParaRPr>
          </a:p>
        </p:txBody>
      </p:sp>
      <p:sp>
        <p:nvSpPr>
          <p:cNvPr id="6" name="Footer Placeholder 5"/>
          <p:cNvSpPr>
            <a:spLocks noGrp="1"/>
          </p:cNvSpPr>
          <p:nvPr>
            <p:ph type="ftr" sz="quarter" idx="11"/>
          </p:nvPr>
        </p:nvSpPr>
        <p:spPr>
          <a:xfrm>
            <a:off x="7092280" y="6453336"/>
            <a:ext cx="1224136" cy="404664"/>
          </a:xfrm>
        </p:spPr>
        <p:txBody>
          <a:bodyPr/>
          <a:lstStyle/>
          <a:p>
            <a:pPr algn="r"/>
            <a:r>
              <a:rPr lang="en-US" b="1" dirty="0">
                <a:solidFill>
                  <a:schemeClr val="tx1"/>
                </a:solidFill>
              </a:rPr>
              <a:t>arlimbour.org</a:t>
            </a:r>
          </a:p>
        </p:txBody>
      </p:sp>
      <p:sp>
        <p:nvSpPr>
          <p:cNvPr id="5" name="Slide Number Placeholder 4"/>
          <p:cNvSpPr>
            <a:spLocks noGrp="1"/>
          </p:cNvSpPr>
          <p:nvPr>
            <p:ph type="sldNum" sz="quarter" idx="12"/>
          </p:nvPr>
        </p:nvSpPr>
        <p:spPr>
          <a:xfrm>
            <a:off x="8316416" y="6448251"/>
            <a:ext cx="720080" cy="365125"/>
          </a:xfrm>
        </p:spPr>
        <p:txBody>
          <a:bodyPr>
            <a:normAutofit/>
          </a:bodyPr>
          <a:lstStyle/>
          <a:p>
            <a:fld id="{2EF9B0B4-36FD-4BCF-B32C-E14FAD97FCE4}" type="slidenum">
              <a:rPr lang="en-US" sz="1600" smtClean="0">
                <a:solidFill>
                  <a:schemeClr val="tx1"/>
                </a:solidFill>
              </a:rPr>
              <a:pPr/>
              <a:t>2</a:t>
            </a:fld>
            <a:endParaRPr lang="en-US" sz="1600" dirty="0">
              <a:solidFill>
                <a:schemeClr val="tx1"/>
              </a:solidFill>
            </a:endParaRPr>
          </a:p>
        </p:txBody>
      </p:sp>
      <p:pic>
        <p:nvPicPr>
          <p:cNvPr id="7" name="Picture 6" descr="Logo_ARL_Web.jpg"/>
          <p:cNvPicPr>
            <a:picLocks noChangeAspect="1"/>
          </p:cNvPicPr>
          <p:nvPr/>
        </p:nvPicPr>
        <p:blipFill>
          <a:blip r:embed="rId4" cstate="print"/>
          <a:stretch>
            <a:fillRect/>
          </a:stretch>
        </p:blipFill>
        <p:spPr>
          <a:xfrm>
            <a:off x="8100392" y="188640"/>
            <a:ext cx="844029" cy="665259"/>
          </a:xfrm>
          <a:prstGeom prst="rect">
            <a:avLst/>
          </a:prstGeom>
        </p:spPr>
      </p:pic>
      <p:sp>
        <p:nvSpPr>
          <p:cNvPr id="9" name="Rectangle 8"/>
          <p:cNvSpPr/>
          <p:nvPr/>
        </p:nvSpPr>
        <p:spPr>
          <a:xfrm>
            <a:off x="0" y="0"/>
            <a:ext cx="179512"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p:cNvPicPr>
            <a:picLocks noChangeAspect="1" noChangeArrowheads="1"/>
          </p:cNvPicPr>
          <p:nvPr/>
        </p:nvPicPr>
        <p:blipFill>
          <a:blip r:embed="rId5" cstate="print"/>
          <a:srcRect/>
          <a:stretch>
            <a:fillRect/>
          </a:stretch>
        </p:blipFill>
        <p:spPr bwMode="auto">
          <a:xfrm>
            <a:off x="179512" y="980728"/>
            <a:ext cx="7992888" cy="55867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pages.jpg"/>
          <p:cNvPicPr>
            <a:picLocks noChangeAspect="1"/>
          </p:cNvPicPr>
          <p:nvPr/>
        </p:nvPicPr>
        <p:blipFill>
          <a:blip r:embed="rId2" cstate="print"/>
          <a:stretch>
            <a:fillRect/>
          </a:stretch>
        </p:blipFill>
        <p:spPr>
          <a:xfrm>
            <a:off x="1" y="1"/>
            <a:ext cx="9144000" cy="6858000"/>
          </a:xfrm>
          <a:prstGeom prst="rect">
            <a:avLst/>
          </a:prstGeom>
        </p:spPr>
      </p:pic>
      <p:sp>
        <p:nvSpPr>
          <p:cNvPr id="8" name="Date Placeholder 3"/>
          <p:cNvSpPr txBox="1">
            <a:spLocks/>
          </p:cNvSpPr>
          <p:nvPr/>
        </p:nvSpPr>
        <p:spPr>
          <a:xfrm>
            <a:off x="4932040" y="6453336"/>
            <a:ext cx="2592288"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lide Number Placeholder 4"/>
          <p:cNvSpPr txBox="1">
            <a:spLocks/>
          </p:cNvSpPr>
          <p:nvPr/>
        </p:nvSpPr>
        <p:spPr>
          <a:xfrm>
            <a:off x="8316416" y="6448251"/>
            <a:ext cx="72008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F9B0B4-36FD-4BCF-B32C-E14FAD97FCE4}"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Logo_ARL_Web.jpg"/>
          <p:cNvPicPr>
            <a:picLocks noChangeAspect="1"/>
          </p:cNvPicPr>
          <p:nvPr/>
        </p:nvPicPr>
        <p:blipFill>
          <a:blip r:embed="rId3" cstate="print"/>
          <a:stretch>
            <a:fillRect/>
          </a:stretch>
        </p:blipFill>
        <p:spPr>
          <a:xfrm>
            <a:off x="8172400" y="461420"/>
            <a:ext cx="844029" cy="665259"/>
          </a:xfrm>
          <a:prstGeom prst="rect">
            <a:avLst/>
          </a:prstGeom>
        </p:spPr>
      </p:pic>
      <p:sp>
        <p:nvSpPr>
          <p:cNvPr id="12" name="Rectangle 11"/>
          <p:cNvSpPr/>
          <p:nvPr/>
        </p:nvSpPr>
        <p:spPr>
          <a:xfrm>
            <a:off x="0" y="0"/>
            <a:ext cx="179512"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CA" dirty="0"/>
              <a:t>Rapport des comités de l’ARL</a:t>
            </a:r>
            <a:endParaRPr lang="en-US" dirty="0"/>
          </a:p>
        </p:txBody>
      </p:sp>
      <p:sp>
        <p:nvSpPr>
          <p:cNvPr id="3" name="Content Placeholder 2"/>
          <p:cNvSpPr>
            <a:spLocks noGrp="1"/>
          </p:cNvSpPr>
          <p:nvPr>
            <p:ph idx="1"/>
          </p:nvPr>
        </p:nvSpPr>
        <p:spPr/>
        <p:txBody>
          <a:bodyPr>
            <a:normAutofit fontScale="92500"/>
          </a:bodyPr>
          <a:lstStyle/>
          <a:p>
            <a:pPr>
              <a:buNone/>
            </a:pPr>
            <a:r>
              <a:rPr lang="fr-CA" b="1" dirty="0"/>
              <a:t>Vie communautaire </a:t>
            </a:r>
          </a:p>
          <a:p>
            <a:r>
              <a:rPr lang="fr-FR" dirty="0"/>
              <a:t>Le comité se compose de deux coordonnateurs</a:t>
            </a:r>
            <a:endParaRPr lang="en-US" dirty="0"/>
          </a:p>
          <a:p>
            <a:r>
              <a:rPr lang="fr-FR" dirty="0"/>
              <a:t>Pierre Dumoulin et Renée Amyot</a:t>
            </a:r>
            <a:endParaRPr lang="en-US" dirty="0"/>
          </a:p>
          <a:p>
            <a:r>
              <a:rPr lang="fr-FR" dirty="0"/>
              <a:t>Membres du comité pour l'année 2016</a:t>
            </a:r>
            <a:endParaRPr lang="en-US" dirty="0"/>
          </a:p>
          <a:p>
            <a:r>
              <a:rPr lang="fr-FR" dirty="0"/>
              <a:t>Suzie Bérard</a:t>
            </a:r>
            <a:endParaRPr lang="en-US" dirty="0"/>
          </a:p>
          <a:p>
            <a:r>
              <a:rPr lang="fr-FR" dirty="0"/>
              <a:t>Sylvie Lafleur</a:t>
            </a:r>
            <a:endParaRPr lang="en-US" dirty="0"/>
          </a:p>
          <a:p>
            <a:r>
              <a:rPr lang="fr-FR" dirty="0"/>
              <a:t>Éric </a:t>
            </a:r>
            <a:r>
              <a:rPr lang="fr-FR" dirty="0" err="1"/>
              <a:t>Périard</a:t>
            </a:r>
            <a:endParaRPr lang="en-US" dirty="0"/>
          </a:p>
          <a:p>
            <a:r>
              <a:rPr lang="fr-FR" dirty="0"/>
              <a:t> </a:t>
            </a:r>
            <a:endParaRPr lang="en-US" dirty="0"/>
          </a:p>
          <a:p>
            <a:endParaRPr lang="en-US" dirty="0"/>
          </a:p>
        </p:txBody>
      </p:sp>
      <p:sp>
        <p:nvSpPr>
          <p:cNvPr id="5" name="Footer Placeholder 4"/>
          <p:cNvSpPr>
            <a:spLocks noGrp="1"/>
          </p:cNvSpPr>
          <p:nvPr>
            <p:ph type="ftr" sz="quarter" idx="11"/>
          </p:nvPr>
        </p:nvSpPr>
        <p:spPr/>
        <p:txBody>
          <a:bodyPr/>
          <a:lstStyle/>
          <a:p>
            <a:r>
              <a:rPr lang="en-US"/>
              <a:t>vlx.ca</a:t>
            </a:r>
          </a:p>
        </p:txBody>
      </p:sp>
      <p:sp>
        <p:nvSpPr>
          <p:cNvPr id="15" name="Date Placeholder 3"/>
          <p:cNvSpPr>
            <a:spLocks noGrp="1"/>
          </p:cNvSpPr>
          <p:nvPr>
            <p:ph type="dt" sz="half" idx="10"/>
          </p:nvPr>
        </p:nvSpPr>
        <p:spPr>
          <a:xfrm>
            <a:off x="4427984" y="6453336"/>
            <a:ext cx="2592288" cy="404664"/>
          </a:xfrm>
        </p:spPr>
        <p:txBody>
          <a:bodyPr/>
          <a:lstStyle/>
          <a:p>
            <a:pPr algn="r"/>
            <a:fld id="{AE74F76D-988E-45F9-94C8-8288AABFD71C}" type="datetime1">
              <a:rPr lang="en-CA" b="1" smtClean="0">
                <a:solidFill>
                  <a:schemeClr val="tx1"/>
                </a:solidFill>
              </a:rPr>
              <a:pPr algn="r"/>
              <a:t>28/09/2016</a:t>
            </a:fld>
            <a:endParaRPr lang="en-US" b="1" dirty="0">
              <a:solidFill>
                <a:schemeClr val="tx1"/>
              </a:solidFill>
            </a:endParaRPr>
          </a:p>
        </p:txBody>
      </p:sp>
      <p:sp>
        <p:nvSpPr>
          <p:cNvPr id="16" name="Footer Placeholder 5"/>
          <p:cNvSpPr txBox="1">
            <a:spLocks/>
          </p:cNvSpPr>
          <p:nvPr/>
        </p:nvSpPr>
        <p:spPr>
          <a:xfrm>
            <a:off x="7092280" y="6453336"/>
            <a:ext cx="1224136"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arlimbour.org</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pages.jpg"/>
          <p:cNvPicPr>
            <a:picLocks noChangeAspect="1"/>
          </p:cNvPicPr>
          <p:nvPr/>
        </p:nvPicPr>
        <p:blipFill>
          <a:blip r:embed="rId2" cstate="print"/>
          <a:stretch>
            <a:fillRect/>
          </a:stretch>
        </p:blipFill>
        <p:spPr>
          <a:xfrm>
            <a:off x="1" y="1"/>
            <a:ext cx="9144000" cy="6858000"/>
          </a:xfrm>
          <a:prstGeom prst="rect">
            <a:avLst/>
          </a:prstGeom>
        </p:spPr>
      </p:pic>
      <p:sp>
        <p:nvSpPr>
          <p:cNvPr id="8" name="Date Placeholder 3"/>
          <p:cNvSpPr txBox="1">
            <a:spLocks/>
          </p:cNvSpPr>
          <p:nvPr/>
        </p:nvSpPr>
        <p:spPr>
          <a:xfrm>
            <a:off x="4932040" y="6453336"/>
            <a:ext cx="2592288"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lide Number Placeholder 4"/>
          <p:cNvSpPr txBox="1">
            <a:spLocks/>
          </p:cNvSpPr>
          <p:nvPr/>
        </p:nvSpPr>
        <p:spPr>
          <a:xfrm>
            <a:off x="8316416" y="6448251"/>
            <a:ext cx="72008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F9B0B4-36FD-4BCF-B32C-E14FAD97FCE4}"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Logo_ARL_Web.jpg"/>
          <p:cNvPicPr>
            <a:picLocks noChangeAspect="1"/>
          </p:cNvPicPr>
          <p:nvPr/>
        </p:nvPicPr>
        <p:blipFill>
          <a:blip r:embed="rId3" cstate="print"/>
          <a:stretch>
            <a:fillRect/>
          </a:stretch>
        </p:blipFill>
        <p:spPr>
          <a:xfrm>
            <a:off x="8172400" y="461420"/>
            <a:ext cx="844029" cy="665259"/>
          </a:xfrm>
          <a:prstGeom prst="rect">
            <a:avLst/>
          </a:prstGeom>
        </p:spPr>
      </p:pic>
      <p:sp>
        <p:nvSpPr>
          <p:cNvPr id="12" name="Rectangle 11"/>
          <p:cNvSpPr/>
          <p:nvPr/>
        </p:nvSpPr>
        <p:spPr>
          <a:xfrm>
            <a:off x="0" y="0"/>
            <a:ext cx="179512"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CA" dirty="0"/>
              <a:t>Rapport des comités de l’ARL</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fr-CA" b="1" dirty="0"/>
              <a:t>Vie communautaire - 2</a:t>
            </a:r>
          </a:p>
          <a:p>
            <a:r>
              <a:rPr lang="fr-FR" dirty="0"/>
              <a:t>Le comité s'est rencontré 4 fois</a:t>
            </a:r>
            <a:endParaRPr lang="en-US" dirty="0"/>
          </a:p>
          <a:p>
            <a:r>
              <a:rPr lang="fr-FR" dirty="0"/>
              <a:t>Élaboration du mandat du comité  et remue-méninges d'idées d'activités</a:t>
            </a:r>
            <a:endParaRPr lang="en-US" dirty="0"/>
          </a:p>
          <a:p>
            <a:r>
              <a:rPr lang="fr-FR" dirty="0"/>
              <a:t>Élaboration du calendrier d'activités pour le printemps, l'été et l'automne 2016</a:t>
            </a:r>
            <a:endParaRPr lang="en-US" dirty="0"/>
          </a:p>
          <a:p>
            <a:r>
              <a:rPr lang="fr-FR" dirty="0"/>
              <a:t>Appel général fait pour le recrutement de bénévoles</a:t>
            </a:r>
            <a:endParaRPr lang="en-US" dirty="0"/>
          </a:p>
          <a:p>
            <a:r>
              <a:rPr lang="fr-FR" dirty="0"/>
              <a:t>Mise en place du Comité organisateur de la fête de quartier (ajout de Michael </a:t>
            </a:r>
            <a:r>
              <a:rPr lang="fr-FR" dirty="0" err="1"/>
              <a:t>Tinkler</a:t>
            </a:r>
            <a:r>
              <a:rPr lang="fr-FR" dirty="0"/>
              <a:t> du CA). Le comite s'est rencontre 6 fois</a:t>
            </a:r>
            <a:endParaRPr lang="en-US" dirty="0"/>
          </a:p>
          <a:p>
            <a:r>
              <a:rPr lang="fr-FR" dirty="0"/>
              <a:t>Mise en place du comité organisateur de l'activité échange de vivaces. (Avec deux citoyennes: Suzanne Marceau et Sylvie Lapointe). Le comite s'est rencontre deux fois </a:t>
            </a:r>
            <a:endParaRPr lang="en-US" dirty="0"/>
          </a:p>
          <a:p>
            <a:endParaRPr lang="en-US" dirty="0"/>
          </a:p>
        </p:txBody>
      </p:sp>
      <p:sp>
        <p:nvSpPr>
          <p:cNvPr id="5" name="Footer Placeholder 4"/>
          <p:cNvSpPr>
            <a:spLocks noGrp="1"/>
          </p:cNvSpPr>
          <p:nvPr>
            <p:ph type="ftr" sz="quarter" idx="11"/>
          </p:nvPr>
        </p:nvSpPr>
        <p:spPr/>
        <p:txBody>
          <a:bodyPr/>
          <a:lstStyle/>
          <a:p>
            <a:r>
              <a:rPr lang="en-US"/>
              <a:t>vlx.ca</a:t>
            </a:r>
          </a:p>
        </p:txBody>
      </p:sp>
      <p:sp>
        <p:nvSpPr>
          <p:cNvPr id="15" name="Date Placeholder 3"/>
          <p:cNvSpPr>
            <a:spLocks noGrp="1"/>
          </p:cNvSpPr>
          <p:nvPr>
            <p:ph type="dt" sz="half" idx="10"/>
          </p:nvPr>
        </p:nvSpPr>
        <p:spPr>
          <a:xfrm>
            <a:off x="4427984" y="6453336"/>
            <a:ext cx="2592288" cy="404664"/>
          </a:xfrm>
        </p:spPr>
        <p:txBody>
          <a:bodyPr/>
          <a:lstStyle/>
          <a:p>
            <a:pPr algn="r"/>
            <a:fld id="{AE74F76D-988E-45F9-94C8-8288AABFD71C}" type="datetime1">
              <a:rPr lang="en-CA" b="1" smtClean="0">
                <a:solidFill>
                  <a:schemeClr val="tx1"/>
                </a:solidFill>
              </a:rPr>
              <a:pPr algn="r"/>
              <a:t>28/09/2016</a:t>
            </a:fld>
            <a:endParaRPr lang="en-US" b="1" dirty="0">
              <a:solidFill>
                <a:schemeClr val="tx1"/>
              </a:solidFill>
            </a:endParaRPr>
          </a:p>
        </p:txBody>
      </p:sp>
      <p:sp>
        <p:nvSpPr>
          <p:cNvPr id="16" name="Footer Placeholder 5"/>
          <p:cNvSpPr txBox="1">
            <a:spLocks/>
          </p:cNvSpPr>
          <p:nvPr/>
        </p:nvSpPr>
        <p:spPr>
          <a:xfrm>
            <a:off x="7092280" y="6453336"/>
            <a:ext cx="1224136"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arlimbour.org</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pages.jpg"/>
          <p:cNvPicPr>
            <a:picLocks noChangeAspect="1"/>
          </p:cNvPicPr>
          <p:nvPr/>
        </p:nvPicPr>
        <p:blipFill>
          <a:blip r:embed="rId2" cstate="print"/>
          <a:stretch>
            <a:fillRect/>
          </a:stretch>
        </p:blipFill>
        <p:spPr>
          <a:xfrm>
            <a:off x="1" y="1"/>
            <a:ext cx="9144000" cy="6858000"/>
          </a:xfrm>
          <a:prstGeom prst="rect">
            <a:avLst/>
          </a:prstGeom>
        </p:spPr>
      </p:pic>
      <p:sp>
        <p:nvSpPr>
          <p:cNvPr id="8" name="Date Placeholder 3"/>
          <p:cNvSpPr txBox="1">
            <a:spLocks/>
          </p:cNvSpPr>
          <p:nvPr/>
        </p:nvSpPr>
        <p:spPr>
          <a:xfrm>
            <a:off x="4932040" y="6453336"/>
            <a:ext cx="2592288"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lide Number Placeholder 4"/>
          <p:cNvSpPr txBox="1">
            <a:spLocks/>
          </p:cNvSpPr>
          <p:nvPr/>
        </p:nvSpPr>
        <p:spPr>
          <a:xfrm>
            <a:off x="8316416" y="6448251"/>
            <a:ext cx="72008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F9B0B4-36FD-4BCF-B32C-E14FAD97FCE4}"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Logo_ARL_Web.jpg"/>
          <p:cNvPicPr>
            <a:picLocks noChangeAspect="1"/>
          </p:cNvPicPr>
          <p:nvPr/>
        </p:nvPicPr>
        <p:blipFill>
          <a:blip r:embed="rId3" cstate="print"/>
          <a:stretch>
            <a:fillRect/>
          </a:stretch>
        </p:blipFill>
        <p:spPr>
          <a:xfrm>
            <a:off x="8172400" y="461420"/>
            <a:ext cx="844029" cy="665259"/>
          </a:xfrm>
          <a:prstGeom prst="rect">
            <a:avLst/>
          </a:prstGeom>
        </p:spPr>
      </p:pic>
      <p:sp>
        <p:nvSpPr>
          <p:cNvPr id="12" name="Rectangle 11"/>
          <p:cNvSpPr/>
          <p:nvPr/>
        </p:nvSpPr>
        <p:spPr>
          <a:xfrm>
            <a:off x="0" y="0"/>
            <a:ext cx="179512"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CA" dirty="0"/>
              <a:t>Rapport des comités de l’ARL</a:t>
            </a:r>
            <a:endParaRPr lang="en-US" dirty="0"/>
          </a:p>
        </p:txBody>
      </p:sp>
      <p:sp>
        <p:nvSpPr>
          <p:cNvPr id="3" name="Content Placeholder 2"/>
          <p:cNvSpPr>
            <a:spLocks noGrp="1"/>
          </p:cNvSpPr>
          <p:nvPr>
            <p:ph idx="1"/>
          </p:nvPr>
        </p:nvSpPr>
        <p:spPr>
          <a:xfrm>
            <a:off x="467544" y="1196752"/>
            <a:ext cx="8229600" cy="4525963"/>
          </a:xfrm>
        </p:spPr>
        <p:txBody>
          <a:bodyPr>
            <a:normAutofit fontScale="77500" lnSpcReduction="20000"/>
          </a:bodyPr>
          <a:lstStyle/>
          <a:p>
            <a:pPr>
              <a:buNone/>
            </a:pPr>
            <a:r>
              <a:rPr lang="fr-CA" b="1" dirty="0"/>
              <a:t>Vie communautaire - 3</a:t>
            </a:r>
          </a:p>
          <a:p>
            <a:r>
              <a:rPr lang="fr-FR" dirty="0"/>
              <a:t>Activités complétées:</a:t>
            </a:r>
            <a:endParaRPr lang="en-US" dirty="0"/>
          </a:p>
          <a:p>
            <a:pPr lvl="1">
              <a:buFont typeface="Wingdings" pitchFamily="2" charset="2"/>
              <a:buChar char="v"/>
            </a:pPr>
            <a:r>
              <a:rPr lang="fr-FR" dirty="0"/>
              <a:t>Promotion de la fête des voisins pour le samedi 11 juin (affiches commerces)</a:t>
            </a:r>
            <a:endParaRPr lang="en-US" dirty="0"/>
          </a:p>
          <a:p>
            <a:pPr lvl="1">
              <a:buFont typeface="Wingdings" pitchFamily="2" charset="2"/>
              <a:buChar char="v"/>
            </a:pPr>
            <a:r>
              <a:rPr lang="fr-FR" dirty="0"/>
              <a:t>Promotion des ventes de garage pour le samedi 18 juin (affiches commerces)</a:t>
            </a:r>
            <a:endParaRPr lang="en-US" dirty="0"/>
          </a:p>
          <a:p>
            <a:pPr lvl="1">
              <a:buFont typeface="Wingdings" pitchFamily="2" charset="2"/>
              <a:buChar char="v"/>
            </a:pPr>
            <a:r>
              <a:rPr lang="fr-FR" dirty="0"/>
              <a:t>Organisation et déroulement de la fête de quartier le samedi 27 </a:t>
            </a:r>
            <a:r>
              <a:rPr lang="fr-FR" dirty="0" smtClean="0"/>
              <a:t>août </a:t>
            </a:r>
            <a:r>
              <a:rPr lang="fr-FR" dirty="0"/>
              <a:t>(250-300 participants)</a:t>
            </a:r>
            <a:endParaRPr lang="en-US" dirty="0"/>
          </a:p>
          <a:p>
            <a:pPr lvl="1">
              <a:buFont typeface="Wingdings" pitchFamily="2" charset="2"/>
              <a:buChar char="v"/>
            </a:pPr>
            <a:r>
              <a:rPr lang="fr-FR" dirty="0"/>
              <a:t>Sondage de besoins de la population du district incluant possibilité d'un réseau de services (durant la fête de quartier)</a:t>
            </a:r>
            <a:endParaRPr lang="en-US" dirty="0"/>
          </a:p>
          <a:p>
            <a:pPr lvl="1">
              <a:buFont typeface="Wingdings" pitchFamily="2" charset="2"/>
              <a:buChar char="v"/>
            </a:pPr>
            <a:r>
              <a:rPr lang="fr-FR" dirty="0"/>
              <a:t>Organisation et déroulement d'un échange de vivaces le samedi 24 septembre (une centaine de jardiniers </a:t>
            </a:r>
          </a:p>
          <a:p>
            <a:pPr lvl="1">
              <a:buNone/>
            </a:pPr>
            <a:r>
              <a:rPr lang="fr-FR" dirty="0"/>
              <a:t>     amateurs se sont présentés)</a:t>
            </a:r>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en-US"/>
              <a:t>vlx.ca</a:t>
            </a:r>
          </a:p>
        </p:txBody>
      </p:sp>
      <p:sp>
        <p:nvSpPr>
          <p:cNvPr id="15" name="Date Placeholder 3"/>
          <p:cNvSpPr>
            <a:spLocks noGrp="1"/>
          </p:cNvSpPr>
          <p:nvPr>
            <p:ph type="dt" sz="half" idx="10"/>
          </p:nvPr>
        </p:nvSpPr>
        <p:spPr>
          <a:xfrm>
            <a:off x="4427984" y="6453336"/>
            <a:ext cx="2592288" cy="404664"/>
          </a:xfrm>
        </p:spPr>
        <p:txBody>
          <a:bodyPr/>
          <a:lstStyle/>
          <a:p>
            <a:pPr algn="r"/>
            <a:fld id="{AE74F76D-988E-45F9-94C8-8288AABFD71C}" type="datetime1">
              <a:rPr lang="en-CA" b="1" smtClean="0">
                <a:solidFill>
                  <a:schemeClr val="tx1"/>
                </a:solidFill>
              </a:rPr>
              <a:pPr algn="r"/>
              <a:t>28/09/2016</a:t>
            </a:fld>
            <a:endParaRPr lang="en-US" b="1" dirty="0">
              <a:solidFill>
                <a:schemeClr val="tx1"/>
              </a:solidFill>
            </a:endParaRPr>
          </a:p>
        </p:txBody>
      </p:sp>
      <p:sp>
        <p:nvSpPr>
          <p:cNvPr id="16" name="Footer Placeholder 5"/>
          <p:cNvSpPr txBox="1">
            <a:spLocks/>
          </p:cNvSpPr>
          <p:nvPr/>
        </p:nvSpPr>
        <p:spPr>
          <a:xfrm>
            <a:off x="7092280" y="6453336"/>
            <a:ext cx="1224136"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arlimbour.org</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pages.jpg"/>
          <p:cNvPicPr>
            <a:picLocks noChangeAspect="1"/>
          </p:cNvPicPr>
          <p:nvPr/>
        </p:nvPicPr>
        <p:blipFill>
          <a:blip r:embed="rId2" cstate="print"/>
          <a:stretch>
            <a:fillRect/>
          </a:stretch>
        </p:blipFill>
        <p:spPr>
          <a:xfrm>
            <a:off x="0" y="0"/>
            <a:ext cx="9144000" cy="6858000"/>
          </a:xfrm>
          <a:prstGeom prst="rect">
            <a:avLst/>
          </a:prstGeom>
        </p:spPr>
      </p:pic>
      <p:sp>
        <p:nvSpPr>
          <p:cNvPr id="8" name="Date Placeholder 3"/>
          <p:cNvSpPr txBox="1">
            <a:spLocks/>
          </p:cNvSpPr>
          <p:nvPr/>
        </p:nvSpPr>
        <p:spPr>
          <a:xfrm>
            <a:off x="4932040" y="6453336"/>
            <a:ext cx="2592288"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lide Number Placeholder 4"/>
          <p:cNvSpPr txBox="1">
            <a:spLocks/>
          </p:cNvSpPr>
          <p:nvPr/>
        </p:nvSpPr>
        <p:spPr>
          <a:xfrm>
            <a:off x="8316416" y="6448251"/>
            <a:ext cx="72008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F9B0B4-36FD-4BCF-B32C-E14FAD97FCE4}"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Logo_ARL_Web.jpg"/>
          <p:cNvPicPr>
            <a:picLocks noChangeAspect="1"/>
          </p:cNvPicPr>
          <p:nvPr/>
        </p:nvPicPr>
        <p:blipFill>
          <a:blip r:embed="rId3" cstate="print"/>
          <a:stretch>
            <a:fillRect/>
          </a:stretch>
        </p:blipFill>
        <p:spPr>
          <a:xfrm>
            <a:off x="8172400" y="461420"/>
            <a:ext cx="844029" cy="665259"/>
          </a:xfrm>
          <a:prstGeom prst="rect">
            <a:avLst/>
          </a:prstGeom>
        </p:spPr>
      </p:pic>
      <p:sp>
        <p:nvSpPr>
          <p:cNvPr id="12" name="Rectangle 11"/>
          <p:cNvSpPr/>
          <p:nvPr/>
        </p:nvSpPr>
        <p:spPr>
          <a:xfrm>
            <a:off x="0" y="0"/>
            <a:ext cx="179512"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5536" y="0"/>
            <a:ext cx="8229600" cy="1143000"/>
          </a:xfrm>
        </p:spPr>
        <p:txBody>
          <a:bodyPr/>
          <a:lstStyle/>
          <a:p>
            <a:r>
              <a:rPr lang="fr-CA" dirty="0"/>
              <a:t>Rapport des comités de l’ARL</a:t>
            </a:r>
            <a:endParaRPr lang="en-US" dirty="0"/>
          </a:p>
        </p:txBody>
      </p:sp>
      <p:sp>
        <p:nvSpPr>
          <p:cNvPr id="3" name="Content Placeholder 2"/>
          <p:cNvSpPr>
            <a:spLocks noGrp="1"/>
          </p:cNvSpPr>
          <p:nvPr>
            <p:ph idx="1"/>
          </p:nvPr>
        </p:nvSpPr>
        <p:spPr>
          <a:xfrm>
            <a:off x="323528" y="836712"/>
            <a:ext cx="8640960" cy="4525963"/>
          </a:xfrm>
        </p:spPr>
        <p:txBody>
          <a:bodyPr>
            <a:normAutofit fontScale="55000" lnSpcReduction="20000"/>
          </a:bodyPr>
          <a:lstStyle/>
          <a:p>
            <a:pPr marL="85725" indent="0">
              <a:buNone/>
            </a:pPr>
            <a:r>
              <a:rPr lang="fr-CA" sz="6500" dirty="0"/>
              <a:t>Urbanisme / Aménagement du territoire</a:t>
            </a:r>
          </a:p>
          <a:p>
            <a:pPr marL="85725" indent="0">
              <a:buNone/>
            </a:pPr>
            <a:endParaRPr lang="fr-CA" dirty="0"/>
          </a:p>
          <a:p>
            <a:pPr marL="85725" indent="0">
              <a:buNone/>
            </a:pPr>
            <a:r>
              <a:rPr lang="fr-CA" sz="3600" dirty="0"/>
              <a:t>Le Comité, formé de membres du CA et d’autres personnes de l’ARL selon les besoins, vise à </a:t>
            </a:r>
            <a:r>
              <a:rPr lang="fr-CA" sz="3600" u="sng" dirty="0"/>
              <a:t>contribuer à l’amélioration des problématiques touchant au zonage, à la densification urbaine, aux infrastructures, au développement durable</a:t>
            </a:r>
            <a:r>
              <a:rPr lang="fr-CA" sz="3600" dirty="0"/>
              <a:t> ainsi qu’aux interactions nécessaires avec d’autres dossiers connexes, tel le transport, la sécurité et la circulation. </a:t>
            </a:r>
            <a:endParaRPr lang="en-US" sz="3600" dirty="0"/>
          </a:p>
          <a:p>
            <a:pPr marL="85725" indent="0">
              <a:buNone/>
            </a:pPr>
            <a:r>
              <a:rPr lang="fr-CA" sz="3600" dirty="0"/>
              <a:t> </a:t>
            </a:r>
            <a:endParaRPr lang="en-US" sz="3600" dirty="0"/>
          </a:p>
          <a:p>
            <a:pPr marL="85725" indent="0">
              <a:buNone/>
            </a:pPr>
            <a:r>
              <a:rPr lang="fr-CA" sz="3600" dirty="0"/>
              <a:t>Dans ses démarches et ses actions, le Comité s’appuie sur des principes et des pratiques exemplaires en matière </a:t>
            </a:r>
            <a:r>
              <a:rPr lang="fr-CA" sz="3600" u="sng" dirty="0"/>
              <a:t>d’urbanisme, d’écologie urbaine, de développement durable, de même que sur une approche qui encourage et favorise une participation citoyenne inclusive et éclairée</a:t>
            </a:r>
            <a:r>
              <a:rPr lang="fr-CA" sz="3600" dirty="0"/>
              <a:t>, dans l’élaboration  et à la mise en œuvre de mesures pour améliorer la composition et le développement du district </a:t>
            </a:r>
            <a:r>
              <a:rPr lang="fr-CA" sz="3600" dirty="0" err="1"/>
              <a:t>Limbour</a:t>
            </a:r>
            <a:r>
              <a:rPr lang="fr-CA" sz="3600" dirty="0"/>
              <a:t>.      </a:t>
            </a:r>
            <a:endParaRPr lang="en-US" sz="3600" dirty="0"/>
          </a:p>
          <a:p>
            <a:pPr marL="85725" indent="0">
              <a:buNone/>
            </a:pPr>
            <a:r>
              <a:rPr lang="fr-CA" sz="3600" dirty="0"/>
              <a:t> </a:t>
            </a:r>
            <a:endParaRPr lang="en-US" sz="3600" dirty="0"/>
          </a:p>
          <a:p>
            <a:pPr marL="85725" indent="0">
              <a:buNone/>
            </a:pPr>
            <a:r>
              <a:rPr lang="fr-CA" dirty="0"/>
              <a:t> </a:t>
            </a:r>
            <a:endParaRPr lang="en-US" dirty="0"/>
          </a:p>
        </p:txBody>
      </p:sp>
      <p:sp>
        <p:nvSpPr>
          <p:cNvPr id="5" name="Footer Placeholder 4"/>
          <p:cNvSpPr>
            <a:spLocks noGrp="1"/>
          </p:cNvSpPr>
          <p:nvPr>
            <p:ph type="ftr" sz="quarter" idx="11"/>
          </p:nvPr>
        </p:nvSpPr>
        <p:spPr/>
        <p:txBody>
          <a:bodyPr/>
          <a:lstStyle/>
          <a:p>
            <a:r>
              <a:rPr lang="en-US"/>
              <a:t>vlx.ca</a:t>
            </a:r>
          </a:p>
        </p:txBody>
      </p:sp>
      <p:sp>
        <p:nvSpPr>
          <p:cNvPr id="15" name="Date Placeholder 3"/>
          <p:cNvSpPr>
            <a:spLocks noGrp="1"/>
          </p:cNvSpPr>
          <p:nvPr>
            <p:ph type="dt" sz="half" idx="10"/>
          </p:nvPr>
        </p:nvSpPr>
        <p:spPr>
          <a:xfrm>
            <a:off x="4427984" y="6453336"/>
            <a:ext cx="2592288" cy="404664"/>
          </a:xfrm>
        </p:spPr>
        <p:txBody>
          <a:bodyPr/>
          <a:lstStyle/>
          <a:p>
            <a:pPr algn="r"/>
            <a:fld id="{AE74F76D-988E-45F9-94C8-8288AABFD71C}" type="datetime1">
              <a:rPr lang="en-CA" b="1" smtClean="0">
                <a:solidFill>
                  <a:schemeClr val="tx1"/>
                </a:solidFill>
              </a:rPr>
              <a:pPr algn="r"/>
              <a:t>28/09/2016</a:t>
            </a:fld>
            <a:endParaRPr lang="en-US" b="1" dirty="0">
              <a:solidFill>
                <a:schemeClr val="tx1"/>
              </a:solidFill>
            </a:endParaRPr>
          </a:p>
        </p:txBody>
      </p:sp>
      <p:sp>
        <p:nvSpPr>
          <p:cNvPr id="16" name="Footer Placeholder 5"/>
          <p:cNvSpPr txBox="1">
            <a:spLocks/>
          </p:cNvSpPr>
          <p:nvPr/>
        </p:nvSpPr>
        <p:spPr>
          <a:xfrm>
            <a:off x="7092280" y="6453336"/>
            <a:ext cx="1224136"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arlimbour.org</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pages.jpg"/>
          <p:cNvPicPr>
            <a:picLocks noChangeAspect="1"/>
          </p:cNvPicPr>
          <p:nvPr/>
        </p:nvPicPr>
        <p:blipFill>
          <a:blip r:embed="rId2" cstate="print"/>
          <a:stretch>
            <a:fillRect/>
          </a:stretch>
        </p:blipFill>
        <p:spPr>
          <a:xfrm>
            <a:off x="0" y="0"/>
            <a:ext cx="9144000" cy="6858000"/>
          </a:xfrm>
          <a:prstGeom prst="rect">
            <a:avLst/>
          </a:prstGeom>
        </p:spPr>
      </p:pic>
      <p:sp>
        <p:nvSpPr>
          <p:cNvPr id="8" name="Date Placeholder 3"/>
          <p:cNvSpPr txBox="1">
            <a:spLocks/>
          </p:cNvSpPr>
          <p:nvPr/>
        </p:nvSpPr>
        <p:spPr>
          <a:xfrm>
            <a:off x="4932040" y="6453336"/>
            <a:ext cx="2592288"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lide Number Placeholder 4"/>
          <p:cNvSpPr txBox="1">
            <a:spLocks/>
          </p:cNvSpPr>
          <p:nvPr/>
        </p:nvSpPr>
        <p:spPr>
          <a:xfrm>
            <a:off x="8316416" y="6448251"/>
            <a:ext cx="72008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F9B0B4-36FD-4BCF-B32C-E14FAD97FCE4}"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Logo_ARL_Web.jpg"/>
          <p:cNvPicPr>
            <a:picLocks noChangeAspect="1"/>
          </p:cNvPicPr>
          <p:nvPr/>
        </p:nvPicPr>
        <p:blipFill>
          <a:blip r:embed="rId3" cstate="print"/>
          <a:stretch>
            <a:fillRect/>
          </a:stretch>
        </p:blipFill>
        <p:spPr>
          <a:xfrm>
            <a:off x="8172400" y="461420"/>
            <a:ext cx="844029" cy="665259"/>
          </a:xfrm>
          <a:prstGeom prst="rect">
            <a:avLst/>
          </a:prstGeom>
        </p:spPr>
      </p:pic>
      <p:sp>
        <p:nvSpPr>
          <p:cNvPr id="12" name="Rectangle 11"/>
          <p:cNvSpPr/>
          <p:nvPr/>
        </p:nvSpPr>
        <p:spPr>
          <a:xfrm>
            <a:off x="0" y="0"/>
            <a:ext cx="179512"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5536" y="0"/>
            <a:ext cx="8229600" cy="1143000"/>
          </a:xfrm>
        </p:spPr>
        <p:txBody>
          <a:bodyPr/>
          <a:lstStyle/>
          <a:p>
            <a:r>
              <a:rPr lang="fr-CA" dirty="0"/>
              <a:t>Rapport des comités de l’ARL</a:t>
            </a:r>
            <a:endParaRPr lang="en-US" dirty="0"/>
          </a:p>
        </p:txBody>
      </p:sp>
      <p:sp>
        <p:nvSpPr>
          <p:cNvPr id="3" name="Content Placeholder 2"/>
          <p:cNvSpPr>
            <a:spLocks noGrp="1"/>
          </p:cNvSpPr>
          <p:nvPr>
            <p:ph idx="1"/>
          </p:nvPr>
        </p:nvSpPr>
        <p:spPr>
          <a:xfrm>
            <a:off x="503040" y="908720"/>
            <a:ext cx="8640960" cy="4525963"/>
          </a:xfrm>
        </p:spPr>
        <p:txBody>
          <a:bodyPr>
            <a:normAutofit fontScale="70000" lnSpcReduction="20000"/>
          </a:bodyPr>
          <a:lstStyle/>
          <a:p>
            <a:pPr marL="85725" indent="0">
              <a:buNone/>
            </a:pPr>
            <a:r>
              <a:rPr lang="fr-CA" sz="4600" dirty="0"/>
              <a:t>Urbanisme/Aménagement du territoire – 2</a:t>
            </a:r>
          </a:p>
          <a:p>
            <a:pPr marL="85725" indent="0">
              <a:buNone/>
            </a:pPr>
            <a:r>
              <a:rPr lang="fr-CA" sz="2600" dirty="0"/>
              <a:t>À cette étape-ci de l’ARL, trois priorités se dégagent clairement. </a:t>
            </a:r>
          </a:p>
          <a:p>
            <a:pPr marL="85725" indent="0">
              <a:buNone/>
            </a:pPr>
            <a:endParaRPr lang="fr-CA" sz="2600" b="1" dirty="0"/>
          </a:p>
          <a:p>
            <a:pPr marL="85725" indent="0">
              <a:buNone/>
            </a:pPr>
            <a:r>
              <a:rPr lang="fr-CA" sz="2600" b="1" dirty="0"/>
              <a:t>La première priorité</a:t>
            </a:r>
            <a:r>
              <a:rPr lang="fr-CA" sz="2600" dirty="0"/>
              <a:t> est un rôle de </a:t>
            </a:r>
            <a:r>
              <a:rPr lang="fr-CA" sz="2600" b="1" dirty="0"/>
              <a:t>vigie</a:t>
            </a:r>
            <a:r>
              <a:rPr lang="fr-CA" sz="2600" dirty="0"/>
              <a:t> dans le développement du district et des changements en vue à ce chapitre.  Cette action, qui s’inscrit bien dans la nouvelle approche avant-gardiste de la ville de Gatineau quant à l’accès à l’information pour les citoyens, comportera un également un volet de participation citoyenne.  </a:t>
            </a:r>
          </a:p>
          <a:p>
            <a:pPr marL="85725" indent="0">
              <a:buNone/>
            </a:pPr>
            <a:endParaRPr lang="en-US" sz="2600" dirty="0"/>
          </a:p>
          <a:p>
            <a:pPr marL="85725" indent="0">
              <a:buNone/>
            </a:pPr>
            <a:r>
              <a:rPr lang="fr-CA" sz="2600" b="1" dirty="0"/>
              <a:t>La deuxième priorité</a:t>
            </a:r>
            <a:r>
              <a:rPr lang="fr-CA" sz="2600" dirty="0"/>
              <a:t> est de permettre </a:t>
            </a:r>
            <a:r>
              <a:rPr lang="fr-CA" sz="2600" b="1" dirty="0"/>
              <a:t>une meilleure communication </a:t>
            </a:r>
            <a:r>
              <a:rPr lang="fr-CA" sz="2600" dirty="0"/>
              <a:t>avec les résidents sur le plan d’urbanisme et des changements possibles au sein de notre district</a:t>
            </a:r>
            <a:endParaRPr lang="en-US" sz="2600" dirty="0"/>
          </a:p>
          <a:p>
            <a:pPr marL="85725" indent="0">
              <a:buNone/>
            </a:pPr>
            <a:r>
              <a:rPr lang="fr-CA" sz="2600" dirty="0"/>
              <a:t> </a:t>
            </a:r>
            <a:endParaRPr lang="en-US" sz="2600" dirty="0"/>
          </a:p>
          <a:p>
            <a:pPr marL="85725" indent="0">
              <a:buNone/>
            </a:pPr>
            <a:r>
              <a:rPr lang="fr-CA" sz="2600" b="1" dirty="0"/>
              <a:t>La troisième priorité</a:t>
            </a:r>
            <a:r>
              <a:rPr lang="fr-CA" sz="2600" dirty="0"/>
              <a:t> porte sur la </a:t>
            </a:r>
            <a:r>
              <a:rPr lang="fr-CA" sz="2600" b="1" dirty="0"/>
              <a:t>reconnaissance des espaces verts</a:t>
            </a:r>
            <a:r>
              <a:rPr lang="fr-CA" sz="2600" dirty="0"/>
              <a:t>, par cet zones protégées au sein de notre district basée sur des données empiriques et reconnues.  De plus, </a:t>
            </a:r>
            <a:r>
              <a:rPr lang="fr-CA" sz="2600" b="1" dirty="0"/>
              <a:t>la protection et le développement des pistes cyclables </a:t>
            </a:r>
            <a:r>
              <a:rPr lang="fr-CA" sz="2600" dirty="0"/>
              <a:t>dans le plan d’aménagement du district figure aussi au sein des priorités de ce comité</a:t>
            </a:r>
            <a:r>
              <a:rPr lang="fr-CA" sz="1800" dirty="0"/>
              <a:t>.  </a:t>
            </a:r>
            <a:endParaRPr lang="en-US" sz="1800" dirty="0"/>
          </a:p>
          <a:p>
            <a:pPr marL="85725" indent="0">
              <a:buNone/>
            </a:pPr>
            <a:endParaRPr lang="en-US" dirty="0"/>
          </a:p>
        </p:txBody>
      </p:sp>
      <p:sp>
        <p:nvSpPr>
          <p:cNvPr id="5" name="Footer Placeholder 4"/>
          <p:cNvSpPr>
            <a:spLocks noGrp="1"/>
          </p:cNvSpPr>
          <p:nvPr>
            <p:ph type="ftr" sz="quarter" idx="11"/>
          </p:nvPr>
        </p:nvSpPr>
        <p:spPr/>
        <p:txBody>
          <a:bodyPr/>
          <a:lstStyle/>
          <a:p>
            <a:r>
              <a:rPr lang="en-US"/>
              <a:t>vlx.ca</a:t>
            </a:r>
          </a:p>
        </p:txBody>
      </p:sp>
      <p:sp>
        <p:nvSpPr>
          <p:cNvPr id="15" name="Date Placeholder 3"/>
          <p:cNvSpPr>
            <a:spLocks noGrp="1"/>
          </p:cNvSpPr>
          <p:nvPr>
            <p:ph type="dt" sz="half" idx="10"/>
          </p:nvPr>
        </p:nvSpPr>
        <p:spPr>
          <a:xfrm>
            <a:off x="4427984" y="6453336"/>
            <a:ext cx="2592288" cy="404664"/>
          </a:xfrm>
        </p:spPr>
        <p:txBody>
          <a:bodyPr/>
          <a:lstStyle/>
          <a:p>
            <a:pPr algn="r"/>
            <a:fld id="{AE74F76D-988E-45F9-94C8-8288AABFD71C}" type="datetime1">
              <a:rPr lang="en-CA" b="1" smtClean="0">
                <a:solidFill>
                  <a:schemeClr val="tx1"/>
                </a:solidFill>
              </a:rPr>
              <a:pPr algn="r"/>
              <a:t>28/09/2016</a:t>
            </a:fld>
            <a:endParaRPr lang="en-US" b="1" dirty="0">
              <a:solidFill>
                <a:schemeClr val="tx1"/>
              </a:solidFill>
            </a:endParaRPr>
          </a:p>
        </p:txBody>
      </p:sp>
      <p:sp>
        <p:nvSpPr>
          <p:cNvPr id="16" name="Footer Placeholder 5"/>
          <p:cNvSpPr txBox="1">
            <a:spLocks/>
          </p:cNvSpPr>
          <p:nvPr/>
        </p:nvSpPr>
        <p:spPr>
          <a:xfrm>
            <a:off x="7092280" y="6453336"/>
            <a:ext cx="1224136"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arlimbour.org</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pages.jpg"/>
          <p:cNvPicPr>
            <a:picLocks noChangeAspect="1"/>
          </p:cNvPicPr>
          <p:nvPr/>
        </p:nvPicPr>
        <p:blipFill>
          <a:blip r:embed="rId2" cstate="print"/>
          <a:stretch>
            <a:fillRect/>
          </a:stretch>
        </p:blipFill>
        <p:spPr>
          <a:xfrm>
            <a:off x="1" y="1"/>
            <a:ext cx="9144000" cy="6858000"/>
          </a:xfrm>
          <a:prstGeom prst="rect">
            <a:avLst/>
          </a:prstGeom>
        </p:spPr>
      </p:pic>
      <p:sp>
        <p:nvSpPr>
          <p:cNvPr id="8" name="Date Placeholder 3"/>
          <p:cNvSpPr txBox="1">
            <a:spLocks/>
          </p:cNvSpPr>
          <p:nvPr/>
        </p:nvSpPr>
        <p:spPr>
          <a:xfrm>
            <a:off x="4932040" y="6453336"/>
            <a:ext cx="2592288"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lide Number Placeholder 4"/>
          <p:cNvSpPr txBox="1">
            <a:spLocks/>
          </p:cNvSpPr>
          <p:nvPr/>
        </p:nvSpPr>
        <p:spPr>
          <a:xfrm>
            <a:off x="8316416" y="6448251"/>
            <a:ext cx="72008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F9B0B4-36FD-4BCF-B32C-E14FAD97FCE4}"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Logo_ARL_Web.jpg"/>
          <p:cNvPicPr>
            <a:picLocks noChangeAspect="1"/>
          </p:cNvPicPr>
          <p:nvPr/>
        </p:nvPicPr>
        <p:blipFill>
          <a:blip r:embed="rId3" cstate="print"/>
          <a:stretch>
            <a:fillRect/>
          </a:stretch>
        </p:blipFill>
        <p:spPr>
          <a:xfrm>
            <a:off x="8172400" y="461420"/>
            <a:ext cx="844029" cy="665259"/>
          </a:xfrm>
          <a:prstGeom prst="rect">
            <a:avLst/>
          </a:prstGeom>
        </p:spPr>
      </p:pic>
      <p:sp>
        <p:nvSpPr>
          <p:cNvPr id="12" name="Rectangle 11"/>
          <p:cNvSpPr/>
          <p:nvPr/>
        </p:nvSpPr>
        <p:spPr>
          <a:xfrm>
            <a:off x="0" y="0"/>
            <a:ext cx="179512"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544" y="0"/>
            <a:ext cx="8229600" cy="1143000"/>
          </a:xfrm>
        </p:spPr>
        <p:txBody>
          <a:bodyPr/>
          <a:lstStyle/>
          <a:p>
            <a:r>
              <a:rPr lang="fr-CA" dirty="0"/>
              <a:t>Rapport des comités de l’ARL</a:t>
            </a:r>
            <a:endParaRPr lang="en-US" dirty="0"/>
          </a:p>
        </p:txBody>
      </p:sp>
      <p:sp>
        <p:nvSpPr>
          <p:cNvPr id="3" name="Content Placeholder 2"/>
          <p:cNvSpPr>
            <a:spLocks noGrp="1"/>
          </p:cNvSpPr>
          <p:nvPr>
            <p:ph idx="1"/>
          </p:nvPr>
        </p:nvSpPr>
        <p:spPr>
          <a:xfrm>
            <a:off x="467544" y="1124744"/>
            <a:ext cx="8229600" cy="4525963"/>
          </a:xfrm>
        </p:spPr>
        <p:txBody>
          <a:bodyPr>
            <a:normAutofit fontScale="55000" lnSpcReduction="20000"/>
          </a:bodyPr>
          <a:lstStyle/>
          <a:p>
            <a:pPr>
              <a:buNone/>
            </a:pPr>
            <a:r>
              <a:rPr lang="fr-CA" sz="5800" dirty="0"/>
              <a:t>Communications</a:t>
            </a:r>
          </a:p>
          <a:p>
            <a:r>
              <a:rPr lang="fr-CA" dirty="0"/>
              <a:t>Assurer une communication réciproque et transparente entre le conseil d’administration (CA) de l’Association des résidents de </a:t>
            </a:r>
            <a:r>
              <a:rPr lang="fr-CA" dirty="0" err="1"/>
              <a:t>Limbour</a:t>
            </a:r>
            <a:r>
              <a:rPr lang="fr-CA" dirty="0"/>
              <a:t> (ARL), ses membres et les citoyens du district </a:t>
            </a:r>
            <a:r>
              <a:rPr lang="fr-CA" dirty="0" err="1"/>
              <a:t>Limbour</a:t>
            </a:r>
            <a:r>
              <a:rPr lang="fr-CA" dirty="0"/>
              <a:t> en diffusant régulièrement des renseignements sur les activités de l’ARL par l’entremise du site web.</a:t>
            </a:r>
            <a:endParaRPr lang="en-US" dirty="0"/>
          </a:p>
          <a:p>
            <a:pPr>
              <a:buNone/>
            </a:pPr>
            <a:r>
              <a:rPr lang="fr-CA" dirty="0"/>
              <a:t> </a:t>
            </a:r>
            <a:endParaRPr lang="en-US" dirty="0"/>
          </a:p>
          <a:p>
            <a:pPr>
              <a:buNone/>
            </a:pPr>
            <a:r>
              <a:rPr lang="fr-CA" b="1" dirty="0"/>
              <a:t>Activités</a:t>
            </a:r>
            <a:endParaRPr lang="en-US" dirty="0"/>
          </a:p>
          <a:p>
            <a:pPr lvl="0"/>
            <a:r>
              <a:rPr lang="fr-CA" dirty="0"/>
              <a:t>Concevoir un site internet et un processus pour gérer son contenu qui permettent une saine communication entre les membres ainsi que les résidents. </a:t>
            </a:r>
            <a:endParaRPr lang="en-US" dirty="0"/>
          </a:p>
          <a:p>
            <a:pPr lvl="0"/>
            <a:r>
              <a:rPr lang="fr-CA" dirty="0"/>
              <a:t>Proposer et développer une méthode de communication efficace pour l’avenir (</a:t>
            </a:r>
            <a:r>
              <a:rPr lang="fr-CA" dirty="0" err="1"/>
              <a:t>Twitter</a:t>
            </a:r>
            <a:r>
              <a:rPr lang="fr-CA" dirty="0"/>
              <a:t>, </a:t>
            </a:r>
            <a:r>
              <a:rPr lang="fr-CA" dirty="0" err="1"/>
              <a:t>Facebook</a:t>
            </a:r>
            <a:r>
              <a:rPr lang="fr-CA" dirty="0"/>
              <a:t>, etc.).</a:t>
            </a:r>
            <a:endParaRPr lang="en-US" dirty="0"/>
          </a:p>
          <a:p>
            <a:pPr lvl="0"/>
            <a:r>
              <a:rPr lang="fr-CA" dirty="0"/>
              <a:t>Sur recommandation du CA et selon les besoins des comités, lancer des appels spécifiques pour appuyer des activités (p. ex., une fête de quartier,                      un jardin communautaire, etc.).</a:t>
            </a:r>
            <a:endParaRPr lang="en-US" dirty="0"/>
          </a:p>
          <a:p>
            <a:r>
              <a:rPr lang="fr-CA" b="1" dirty="0"/>
              <a:t> Beaucoup a été fait mais beaucoup reste à faire, votre                                  implication à cet égard est primordial.</a:t>
            </a:r>
            <a:endParaRPr lang="en-US" dirty="0"/>
          </a:p>
          <a:p>
            <a:endParaRPr lang="en-US" dirty="0"/>
          </a:p>
        </p:txBody>
      </p:sp>
      <p:sp>
        <p:nvSpPr>
          <p:cNvPr id="5" name="Footer Placeholder 4"/>
          <p:cNvSpPr>
            <a:spLocks noGrp="1"/>
          </p:cNvSpPr>
          <p:nvPr>
            <p:ph type="ftr" sz="quarter" idx="11"/>
          </p:nvPr>
        </p:nvSpPr>
        <p:spPr/>
        <p:txBody>
          <a:bodyPr/>
          <a:lstStyle/>
          <a:p>
            <a:r>
              <a:rPr lang="en-US"/>
              <a:t>vlx.ca</a:t>
            </a:r>
          </a:p>
        </p:txBody>
      </p:sp>
      <p:sp>
        <p:nvSpPr>
          <p:cNvPr id="15" name="Date Placeholder 3"/>
          <p:cNvSpPr>
            <a:spLocks noGrp="1"/>
          </p:cNvSpPr>
          <p:nvPr>
            <p:ph type="dt" sz="half" idx="10"/>
          </p:nvPr>
        </p:nvSpPr>
        <p:spPr>
          <a:xfrm>
            <a:off x="4427984" y="6453336"/>
            <a:ext cx="2592288" cy="404664"/>
          </a:xfrm>
        </p:spPr>
        <p:txBody>
          <a:bodyPr/>
          <a:lstStyle/>
          <a:p>
            <a:pPr algn="r"/>
            <a:fld id="{AE74F76D-988E-45F9-94C8-8288AABFD71C}" type="datetime1">
              <a:rPr lang="en-CA" b="1" smtClean="0">
                <a:solidFill>
                  <a:schemeClr val="tx1"/>
                </a:solidFill>
              </a:rPr>
              <a:pPr algn="r"/>
              <a:t>28/09/2016</a:t>
            </a:fld>
            <a:endParaRPr lang="en-US" b="1" dirty="0">
              <a:solidFill>
                <a:schemeClr val="tx1"/>
              </a:solidFill>
            </a:endParaRPr>
          </a:p>
        </p:txBody>
      </p:sp>
      <p:sp>
        <p:nvSpPr>
          <p:cNvPr id="16" name="Footer Placeholder 5"/>
          <p:cNvSpPr txBox="1">
            <a:spLocks/>
          </p:cNvSpPr>
          <p:nvPr/>
        </p:nvSpPr>
        <p:spPr>
          <a:xfrm>
            <a:off x="7092280" y="6453336"/>
            <a:ext cx="1224136"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arlimbour.org</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pages.jpg"/>
          <p:cNvPicPr>
            <a:picLocks noChangeAspect="1"/>
          </p:cNvPicPr>
          <p:nvPr/>
        </p:nvPicPr>
        <p:blipFill>
          <a:blip r:embed="rId2" cstate="print"/>
          <a:stretch>
            <a:fillRect/>
          </a:stretch>
        </p:blipFill>
        <p:spPr>
          <a:xfrm>
            <a:off x="1" y="1"/>
            <a:ext cx="9144000" cy="6858000"/>
          </a:xfrm>
          <a:prstGeom prst="rect">
            <a:avLst/>
          </a:prstGeom>
        </p:spPr>
      </p:pic>
      <p:sp>
        <p:nvSpPr>
          <p:cNvPr id="8" name="Date Placeholder 3"/>
          <p:cNvSpPr txBox="1">
            <a:spLocks/>
          </p:cNvSpPr>
          <p:nvPr/>
        </p:nvSpPr>
        <p:spPr>
          <a:xfrm>
            <a:off x="4932040" y="6453336"/>
            <a:ext cx="2592288"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lide Number Placeholder 4"/>
          <p:cNvSpPr txBox="1">
            <a:spLocks/>
          </p:cNvSpPr>
          <p:nvPr/>
        </p:nvSpPr>
        <p:spPr>
          <a:xfrm>
            <a:off x="8316416" y="6448251"/>
            <a:ext cx="72008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F9B0B4-36FD-4BCF-B32C-E14FAD97FCE4}"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Logo_ARL_Web.jpg"/>
          <p:cNvPicPr>
            <a:picLocks noChangeAspect="1"/>
          </p:cNvPicPr>
          <p:nvPr/>
        </p:nvPicPr>
        <p:blipFill>
          <a:blip r:embed="rId3" cstate="print"/>
          <a:stretch>
            <a:fillRect/>
          </a:stretch>
        </p:blipFill>
        <p:spPr>
          <a:xfrm>
            <a:off x="8172400" y="461420"/>
            <a:ext cx="844029" cy="665259"/>
          </a:xfrm>
          <a:prstGeom prst="rect">
            <a:avLst/>
          </a:prstGeom>
        </p:spPr>
      </p:pic>
      <p:sp>
        <p:nvSpPr>
          <p:cNvPr id="12" name="Rectangle 11"/>
          <p:cNvSpPr/>
          <p:nvPr/>
        </p:nvSpPr>
        <p:spPr>
          <a:xfrm>
            <a:off x="0" y="0"/>
            <a:ext cx="179512"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CA" dirty="0"/>
              <a:t>Rapport des comités de l’ARL</a:t>
            </a:r>
            <a:endParaRPr lang="en-US" dirty="0"/>
          </a:p>
        </p:txBody>
      </p:sp>
      <p:sp>
        <p:nvSpPr>
          <p:cNvPr id="3" name="Content Placeholder 2"/>
          <p:cNvSpPr>
            <a:spLocks noGrp="1"/>
          </p:cNvSpPr>
          <p:nvPr>
            <p:ph idx="1"/>
          </p:nvPr>
        </p:nvSpPr>
        <p:spPr/>
        <p:txBody>
          <a:bodyPr/>
          <a:lstStyle/>
          <a:p>
            <a:pPr>
              <a:buNone/>
            </a:pPr>
            <a:r>
              <a:rPr lang="fr-CA" dirty="0"/>
              <a:t>Environnement</a:t>
            </a:r>
            <a:endParaRPr lang="en-US" dirty="0"/>
          </a:p>
          <a:p>
            <a:r>
              <a:rPr lang="fr-CA" dirty="0"/>
              <a:t>Discussion avec l’APEL sur les possibilités de travail en commun et de collaboration.</a:t>
            </a:r>
          </a:p>
          <a:p>
            <a:r>
              <a:rPr lang="fr-CA" dirty="0"/>
              <a:t>Nous avons maintenant plusieurs belles réalisations communes en 2016 et ce n’est que le début… </a:t>
            </a:r>
            <a:endParaRPr lang="en-US" dirty="0"/>
          </a:p>
        </p:txBody>
      </p:sp>
      <p:sp>
        <p:nvSpPr>
          <p:cNvPr id="5" name="Footer Placeholder 4"/>
          <p:cNvSpPr>
            <a:spLocks noGrp="1"/>
          </p:cNvSpPr>
          <p:nvPr>
            <p:ph type="ftr" sz="quarter" idx="11"/>
          </p:nvPr>
        </p:nvSpPr>
        <p:spPr/>
        <p:txBody>
          <a:bodyPr/>
          <a:lstStyle/>
          <a:p>
            <a:r>
              <a:rPr lang="en-US"/>
              <a:t>vlx.ca</a:t>
            </a:r>
          </a:p>
        </p:txBody>
      </p:sp>
      <p:sp>
        <p:nvSpPr>
          <p:cNvPr id="15" name="Date Placeholder 3"/>
          <p:cNvSpPr>
            <a:spLocks noGrp="1"/>
          </p:cNvSpPr>
          <p:nvPr>
            <p:ph type="dt" sz="half" idx="10"/>
          </p:nvPr>
        </p:nvSpPr>
        <p:spPr>
          <a:xfrm>
            <a:off x="4427984" y="6453336"/>
            <a:ext cx="2592288" cy="404664"/>
          </a:xfrm>
        </p:spPr>
        <p:txBody>
          <a:bodyPr/>
          <a:lstStyle/>
          <a:p>
            <a:pPr algn="r"/>
            <a:fld id="{AE74F76D-988E-45F9-94C8-8288AABFD71C}" type="datetime1">
              <a:rPr lang="en-CA" b="1" smtClean="0">
                <a:solidFill>
                  <a:schemeClr val="tx1"/>
                </a:solidFill>
              </a:rPr>
              <a:pPr algn="r"/>
              <a:t>28/09/2016</a:t>
            </a:fld>
            <a:endParaRPr lang="en-US" b="1" dirty="0">
              <a:solidFill>
                <a:schemeClr val="tx1"/>
              </a:solidFill>
            </a:endParaRPr>
          </a:p>
        </p:txBody>
      </p:sp>
      <p:sp>
        <p:nvSpPr>
          <p:cNvPr id="16" name="Footer Placeholder 5"/>
          <p:cNvSpPr txBox="1">
            <a:spLocks/>
          </p:cNvSpPr>
          <p:nvPr/>
        </p:nvSpPr>
        <p:spPr>
          <a:xfrm>
            <a:off x="7092280" y="6453336"/>
            <a:ext cx="1224136"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arlimbour.org</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pages.jpg"/>
          <p:cNvPicPr>
            <a:picLocks noChangeAspect="1"/>
          </p:cNvPicPr>
          <p:nvPr/>
        </p:nvPicPr>
        <p:blipFill>
          <a:blip r:embed="rId2" cstate="print"/>
          <a:stretch>
            <a:fillRect/>
          </a:stretch>
        </p:blipFill>
        <p:spPr>
          <a:xfrm>
            <a:off x="1" y="1"/>
            <a:ext cx="9144000" cy="6858000"/>
          </a:xfrm>
          <a:prstGeom prst="rect">
            <a:avLst/>
          </a:prstGeom>
        </p:spPr>
      </p:pic>
      <p:sp>
        <p:nvSpPr>
          <p:cNvPr id="8" name="Date Placeholder 3"/>
          <p:cNvSpPr txBox="1">
            <a:spLocks/>
          </p:cNvSpPr>
          <p:nvPr/>
        </p:nvSpPr>
        <p:spPr>
          <a:xfrm>
            <a:off x="4932040" y="6453336"/>
            <a:ext cx="2592288"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lide Number Placeholder 4"/>
          <p:cNvSpPr txBox="1">
            <a:spLocks/>
          </p:cNvSpPr>
          <p:nvPr/>
        </p:nvSpPr>
        <p:spPr>
          <a:xfrm>
            <a:off x="8316416" y="6448251"/>
            <a:ext cx="72008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F9B0B4-36FD-4BCF-B32C-E14FAD97FCE4}"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Logo_ARL_Web.jpg"/>
          <p:cNvPicPr>
            <a:picLocks noChangeAspect="1"/>
          </p:cNvPicPr>
          <p:nvPr/>
        </p:nvPicPr>
        <p:blipFill>
          <a:blip r:embed="rId3" cstate="print"/>
          <a:stretch>
            <a:fillRect/>
          </a:stretch>
        </p:blipFill>
        <p:spPr>
          <a:xfrm>
            <a:off x="8172400" y="461420"/>
            <a:ext cx="844029" cy="665259"/>
          </a:xfrm>
          <a:prstGeom prst="rect">
            <a:avLst/>
          </a:prstGeom>
        </p:spPr>
      </p:pic>
      <p:sp>
        <p:nvSpPr>
          <p:cNvPr id="12" name="Rectangle 11"/>
          <p:cNvSpPr/>
          <p:nvPr/>
        </p:nvSpPr>
        <p:spPr>
          <a:xfrm>
            <a:off x="0" y="0"/>
            <a:ext cx="179512"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9512" y="260648"/>
            <a:ext cx="8229600" cy="1143000"/>
          </a:xfrm>
        </p:spPr>
        <p:txBody>
          <a:bodyPr>
            <a:normAutofit fontScale="90000"/>
          </a:bodyPr>
          <a:lstStyle/>
          <a:p>
            <a:r>
              <a:rPr lang="fr-CA" dirty="0"/>
              <a:t>Rapport du comité statutaire de l’ARL</a:t>
            </a:r>
            <a:br>
              <a:rPr lang="fr-CA" dirty="0"/>
            </a:br>
            <a:r>
              <a:rPr lang="fr-CA" dirty="0"/>
              <a:t>Gouvernance</a:t>
            </a:r>
            <a:endParaRPr lang="en-US" dirty="0"/>
          </a:p>
        </p:txBody>
      </p:sp>
      <p:sp>
        <p:nvSpPr>
          <p:cNvPr id="3" name="Content Placeholder 2"/>
          <p:cNvSpPr>
            <a:spLocks noGrp="1"/>
          </p:cNvSpPr>
          <p:nvPr>
            <p:ph idx="1"/>
          </p:nvPr>
        </p:nvSpPr>
        <p:spPr/>
        <p:txBody>
          <a:bodyPr/>
          <a:lstStyle/>
          <a:p>
            <a:r>
              <a:rPr lang="fr-CA" dirty="0"/>
              <a:t>2015-2016</a:t>
            </a:r>
          </a:p>
          <a:p>
            <a:endParaRPr lang="en-US" dirty="0"/>
          </a:p>
          <a:p>
            <a:pPr marL="714375" lvl="1" indent="-714375" eaLnBrk="0" fontAlgn="base" hangingPunct="0">
              <a:spcBef>
                <a:spcPct val="0"/>
              </a:spcBef>
              <a:spcAft>
                <a:spcPct val="0"/>
              </a:spcAft>
              <a:buFont typeface="Wingdings" pitchFamily="2" charset="2"/>
              <a:buChar char="Ø"/>
            </a:pPr>
            <a:r>
              <a:rPr lang="fr-CA" sz="2400" b="1" dirty="0">
                <a:latin typeface="Calibri" pitchFamily="34" charset="0"/>
                <a:ea typeface="Calibri" pitchFamily="34" charset="0"/>
                <a:cs typeface="Times New Roman" pitchFamily="18" charset="0"/>
              </a:rPr>
              <a:t>adoption </a:t>
            </a:r>
            <a:r>
              <a:rPr lang="fr-CA" sz="2400" dirty="0">
                <a:latin typeface="Calibri" pitchFamily="34" charset="0"/>
                <a:ea typeface="Calibri" pitchFamily="34" charset="0"/>
                <a:cs typeface="Times New Roman" pitchFamily="18" charset="0"/>
              </a:rPr>
              <a:t>des modifications aux règlements généraux adoptées par le Conseil d’administration depuis l’assemblée de fondation</a:t>
            </a:r>
            <a:endParaRPr lang="en-US" sz="2400" dirty="0">
              <a:latin typeface="Arial" pitchFamily="34" charset="0"/>
              <a:cs typeface="Arial" pitchFamily="34" charset="0"/>
            </a:endParaRPr>
          </a:p>
          <a:p>
            <a:pPr marL="714375" lvl="3" indent="-714375" eaLnBrk="0" fontAlgn="base" hangingPunct="0">
              <a:spcBef>
                <a:spcPct val="0"/>
              </a:spcBef>
              <a:spcAft>
                <a:spcPct val="0"/>
              </a:spcAft>
              <a:buFont typeface="Wingdings" pitchFamily="2" charset="2"/>
              <a:buChar char="Ø"/>
            </a:pPr>
            <a:r>
              <a:rPr lang="fr-CA" sz="2400" b="1" dirty="0">
                <a:latin typeface="Calibri" pitchFamily="34" charset="0"/>
                <a:ea typeface="Calibri" pitchFamily="34" charset="0"/>
                <a:cs typeface="Times New Roman" pitchFamily="18" charset="0"/>
              </a:rPr>
              <a:t>ratification</a:t>
            </a:r>
            <a:r>
              <a:rPr lang="fr-CA" sz="2400" dirty="0">
                <a:latin typeface="Calibri" pitchFamily="34" charset="0"/>
                <a:ea typeface="Calibri" pitchFamily="34" charset="0"/>
                <a:cs typeface="Times New Roman" pitchFamily="18" charset="0"/>
              </a:rPr>
              <a:t> des nominations des administrateurs en cours de l’année</a:t>
            </a:r>
            <a:endParaRPr lang="en-US" sz="2400" dirty="0">
              <a:latin typeface="Arial" pitchFamily="34" charset="0"/>
              <a:cs typeface="Arial" pitchFamily="34" charset="0"/>
            </a:endParaRPr>
          </a:p>
          <a:p>
            <a:pPr marL="714375" lvl="3" indent="-714375" eaLnBrk="0" fontAlgn="base" hangingPunct="0">
              <a:spcBef>
                <a:spcPct val="0"/>
              </a:spcBef>
              <a:spcAft>
                <a:spcPct val="0"/>
              </a:spcAft>
              <a:buFont typeface="Wingdings" pitchFamily="2" charset="2"/>
              <a:buChar char="Ø"/>
            </a:pPr>
            <a:r>
              <a:rPr lang="fr-CA" sz="2400" dirty="0">
                <a:latin typeface="Calibri" pitchFamily="34" charset="0"/>
                <a:ea typeface="Calibri" pitchFamily="34" charset="0"/>
                <a:cs typeface="Times New Roman" pitchFamily="18" charset="0"/>
              </a:rPr>
              <a:t>postes vacants</a:t>
            </a:r>
            <a:endParaRPr lang="en-US" sz="2400" dirty="0">
              <a:latin typeface="Arial" pitchFamily="34" charset="0"/>
              <a:cs typeface="Arial" pitchFamily="34" charset="0"/>
            </a:endParaRPr>
          </a:p>
          <a:p>
            <a:endParaRPr lang="en-US" dirty="0"/>
          </a:p>
        </p:txBody>
      </p:sp>
      <p:sp>
        <p:nvSpPr>
          <p:cNvPr id="5" name="Footer Placeholder 4"/>
          <p:cNvSpPr>
            <a:spLocks noGrp="1"/>
          </p:cNvSpPr>
          <p:nvPr>
            <p:ph type="ftr" sz="quarter" idx="11"/>
          </p:nvPr>
        </p:nvSpPr>
        <p:spPr/>
        <p:txBody>
          <a:bodyPr/>
          <a:lstStyle/>
          <a:p>
            <a:r>
              <a:rPr lang="en-US"/>
              <a:t>vlx.ca</a:t>
            </a:r>
          </a:p>
        </p:txBody>
      </p:sp>
      <p:sp>
        <p:nvSpPr>
          <p:cNvPr id="15" name="Date Placeholder 3"/>
          <p:cNvSpPr>
            <a:spLocks noGrp="1"/>
          </p:cNvSpPr>
          <p:nvPr>
            <p:ph type="dt" sz="half" idx="10"/>
          </p:nvPr>
        </p:nvSpPr>
        <p:spPr>
          <a:xfrm>
            <a:off x="4427984" y="6453336"/>
            <a:ext cx="2592288" cy="404664"/>
          </a:xfrm>
        </p:spPr>
        <p:txBody>
          <a:bodyPr/>
          <a:lstStyle/>
          <a:p>
            <a:pPr algn="r"/>
            <a:fld id="{AE74F76D-988E-45F9-94C8-8288AABFD71C}" type="datetime1">
              <a:rPr lang="en-CA" b="1" smtClean="0">
                <a:solidFill>
                  <a:schemeClr val="tx1"/>
                </a:solidFill>
              </a:rPr>
              <a:pPr algn="r"/>
              <a:t>28/09/2016</a:t>
            </a:fld>
            <a:endParaRPr lang="en-US" b="1" dirty="0">
              <a:solidFill>
                <a:schemeClr val="tx1"/>
              </a:solidFill>
            </a:endParaRPr>
          </a:p>
        </p:txBody>
      </p:sp>
      <p:sp>
        <p:nvSpPr>
          <p:cNvPr id="16" name="Footer Placeholder 5"/>
          <p:cNvSpPr txBox="1">
            <a:spLocks/>
          </p:cNvSpPr>
          <p:nvPr/>
        </p:nvSpPr>
        <p:spPr>
          <a:xfrm>
            <a:off x="7092280" y="6453336"/>
            <a:ext cx="1224136"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arlimbour.org</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pages.jpg"/>
          <p:cNvPicPr>
            <a:picLocks noChangeAspect="1"/>
          </p:cNvPicPr>
          <p:nvPr/>
        </p:nvPicPr>
        <p:blipFill>
          <a:blip r:embed="rId2" cstate="print"/>
          <a:stretch>
            <a:fillRect/>
          </a:stretch>
        </p:blipFill>
        <p:spPr>
          <a:xfrm>
            <a:off x="1" y="1"/>
            <a:ext cx="9144000" cy="6858000"/>
          </a:xfrm>
          <a:prstGeom prst="rect">
            <a:avLst/>
          </a:prstGeom>
        </p:spPr>
      </p:pic>
      <p:sp>
        <p:nvSpPr>
          <p:cNvPr id="8" name="Date Placeholder 3"/>
          <p:cNvSpPr txBox="1">
            <a:spLocks/>
          </p:cNvSpPr>
          <p:nvPr/>
        </p:nvSpPr>
        <p:spPr>
          <a:xfrm>
            <a:off x="4932040" y="6453336"/>
            <a:ext cx="2592288"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lide Number Placeholder 4"/>
          <p:cNvSpPr txBox="1">
            <a:spLocks/>
          </p:cNvSpPr>
          <p:nvPr/>
        </p:nvSpPr>
        <p:spPr>
          <a:xfrm>
            <a:off x="8316416" y="6448251"/>
            <a:ext cx="72008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F9B0B4-36FD-4BCF-B32C-E14FAD97FCE4}"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Logo_ARL_Web.jpg"/>
          <p:cNvPicPr>
            <a:picLocks noChangeAspect="1"/>
          </p:cNvPicPr>
          <p:nvPr/>
        </p:nvPicPr>
        <p:blipFill>
          <a:blip r:embed="rId3" cstate="print"/>
          <a:stretch>
            <a:fillRect/>
          </a:stretch>
        </p:blipFill>
        <p:spPr>
          <a:xfrm>
            <a:off x="8172400" y="461420"/>
            <a:ext cx="844029" cy="665259"/>
          </a:xfrm>
          <a:prstGeom prst="rect">
            <a:avLst/>
          </a:prstGeom>
        </p:spPr>
      </p:pic>
      <p:sp>
        <p:nvSpPr>
          <p:cNvPr id="12" name="Rectangle 11"/>
          <p:cNvSpPr/>
          <p:nvPr/>
        </p:nvSpPr>
        <p:spPr>
          <a:xfrm>
            <a:off x="0" y="0"/>
            <a:ext cx="179512"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CA" dirty="0"/>
              <a:t>Varia</a:t>
            </a:r>
            <a:endParaRPr lang="en-US" dirty="0"/>
          </a:p>
        </p:txBody>
      </p:sp>
      <p:sp>
        <p:nvSpPr>
          <p:cNvPr id="3" name="Content Placeholder 2"/>
          <p:cNvSpPr>
            <a:spLocks noGrp="1"/>
          </p:cNvSpPr>
          <p:nvPr>
            <p:ph idx="1"/>
          </p:nvPr>
        </p:nvSpPr>
        <p:spPr/>
        <p:txBody>
          <a:bodyPr/>
          <a:lstStyle/>
          <a:p>
            <a:r>
              <a:rPr lang="fr-CA" dirty="0" smtClean="0"/>
              <a:t>Plan d’action pour 2016-2017</a:t>
            </a:r>
            <a:endParaRPr lang="en-US" dirty="0"/>
          </a:p>
        </p:txBody>
      </p:sp>
      <p:sp>
        <p:nvSpPr>
          <p:cNvPr id="5" name="Footer Placeholder 4"/>
          <p:cNvSpPr>
            <a:spLocks noGrp="1"/>
          </p:cNvSpPr>
          <p:nvPr>
            <p:ph type="ftr" sz="quarter" idx="11"/>
          </p:nvPr>
        </p:nvSpPr>
        <p:spPr/>
        <p:txBody>
          <a:bodyPr/>
          <a:lstStyle/>
          <a:p>
            <a:r>
              <a:rPr lang="en-US"/>
              <a:t>vlx.ca</a:t>
            </a:r>
          </a:p>
        </p:txBody>
      </p:sp>
      <p:sp>
        <p:nvSpPr>
          <p:cNvPr id="15" name="Date Placeholder 3"/>
          <p:cNvSpPr>
            <a:spLocks noGrp="1"/>
          </p:cNvSpPr>
          <p:nvPr>
            <p:ph type="dt" sz="half" idx="10"/>
          </p:nvPr>
        </p:nvSpPr>
        <p:spPr>
          <a:xfrm>
            <a:off x="4427984" y="6453336"/>
            <a:ext cx="2592288" cy="404664"/>
          </a:xfrm>
        </p:spPr>
        <p:txBody>
          <a:bodyPr/>
          <a:lstStyle/>
          <a:p>
            <a:pPr algn="r"/>
            <a:fld id="{AE74F76D-988E-45F9-94C8-8288AABFD71C}" type="datetime1">
              <a:rPr lang="en-CA" b="1" smtClean="0">
                <a:solidFill>
                  <a:schemeClr val="tx1"/>
                </a:solidFill>
              </a:rPr>
              <a:pPr algn="r"/>
              <a:t>28/09/2016</a:t>
            </a:fld>
            <a:endParaRPr lang="en-US" b="1" dirty="0">
              <a:solidFill>
                <a:schemeClr val="tx1"/>
              </a:solidFill>
            </a:endParaRPr>
          </a:p>
        </p:txBody>
      </p:sp>
      <p:sp>
        <p:nvSpPr>
          <p:cNvPr id="16" name="Footer Placeholder 5"/>
          <p:cNvSpPr txBox="1">
            <a:spLocks/>
          </p:cNvSpPr>
          <p:nvPr/>
        </p:nvSpPr>
        <p:spPr>
          <a:xfrm>
            <a:off x="7092280" y="6453336"/>
            <a:ext cx="1224136"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arlimbour.org</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pages.jpg"/>
          <p:cNvPicPr>
            <a:picLocks noChangeAspect="1"/>
          </p:cNvPicPr>
          <p:nvPr/>
        </p:nvPicPr>
        <p:blipFill>
          <a:blip r:embed="rId2" cstate="print"/>
          <a:stretch>
            <a:fillRect/>
          </a:stretch>
        </p:blipFill>
        <p:spPr>
          <a:xfrm>
            <a:off x="1" y="1"/>
            <a:ext cx="9144000" cy="6858000"/>
          </a:xfrm>
          <a:prstGeom prst="rect">
            <a:avLst/>
          </a:prstGeom>
        </p:spPr>
      </p:pic>
      <p:sp>
        <p:nvSpPr>
          <p:cNvPr id="8" name="Date Placeholder 3"/>
          <p:cNvSpPr txBox="1">
            <a:spLocks/>
          </p:cNvSpPr>
          <p:nvPr/>
        </p:nvSpPr>
        <p:spPr>
          <a:xfrm>
            <a:off x="4932040" y="6453336"/>
            <a:ext cx="2592288"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lide Number Placeholder 4"/>
          <p:cNvSpPr txBox="1">
            <a:spLocks/>
          </p:cNvSpPr>
          <p:nvPr/>
        </p:nvSpPr>
        <p:spPr>
          <a:xfrm>
            <a:off x="8316416" y="6448251"/>
            <a:ext cx="72008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F9B0B4-36FD-4BCF-B32C-E14FAD97FCE4}"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Logo_ARL_Web.jpg"/>
          <p:cNvPicPr>
            <a:picLocks noChangeAspect="1"/>
          </p:cNvPicPr>
          <p:nvPr/>
        </p:nvPicPr>
        <p:blipFill>
          <a:blip r:embed="rId3" cstate="print"/>
          <a:stretch>
            <a:fillRect/>
          </a:stretch>
        </p:blipFill>
        <p:spPr>
          <a:xfrm>
            <a:off x="8172400" y="461420"/>
            <a:ext cx="844029" cy="665259"/>
          </a:xfrm>
          <a:prstGeom prst="rect">
            <a:avLst/>
          </a:prstGeom>
        </p:spPr>
      </p:pic>
      <p:sp>
        <p:nvSpPr>
          <p:cNvPr id="12" name="Rectangle 11"/>
          <p:cNvSpPr/>
          <p:nvPr/>
        </p:nvSpPr>
        <p:spPr>
          <a:xfrm>
            <a:off x="0" y="0"/>
            <a:ext cx="179512"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fr-CA" dirty="0"/>
              <a:t>Parole aux membres et recommandations</a:t>
            </a:r>
            <a:endParaRPr lang="en-US" dirty="0"/>
          </a:p>
        </p:txBody>
      </p:sp>
      <p:sp>
        <p:nvSpPr>
          <p:cNvPr id="3" name="Content Placeholder 2"/>
          <p:cNvSpPr>
            <a:spLocks noGrp="1"/>
          </p:cNvSpPr>
          <p:nvPr>
            <p:ph idx="1"/>
          </p:nvPr>
        </p:nvSpPr>
        <p:spPr>
          <a:xfrm>
            <a:off x="467544" y="1916832"/>
            <a:ext cx="8229600" cy="4525963"/>
          </a:xfrm>
        </p:spPr>
        <p:txBody>
          <a:bodyPr/>
          <a:lstStyle/>
          <a:p>
            <a:r>
              <a:rPr lang="fr-CA" dirty="0"/>
              <a:t>La parole est à vous</a:t>
            </a:r>
            <a:r>
              <a:rPr lang="fr-CA" dirty="0" smtClean="0"/>
              <a:t>…</a:t>
            </a:r>
          </a:p>
          <a:p>
            <a:r>
              <a:rPr lang="fr-CA" dirty="0" smtClean="0"/>
              <a:t>Sujets:</a:t>
            </a:r>
          </a:p>
          <a:p>
            <a:endParaRPr lang="fr-CA" dirty="0" smtClean="0"/>
          </a:p>
          <a:p>
            <a:pPr>
              <a:buNone/>
            </a:pPr>
            <a:endParaRPr lang="en-US" dirty="0"/>
          </a:p>
        </p:txBody>
      </p:sp>
      <p:sp>
        <p:nvSpPr>
          <p:cNvPr id="5" name="Footer Placeholder 4"/>
          <p:cNvSpPr>
            <a:spLocks noGrp="1"/>
          </p:cNvSpPr>
          <p:nvPr>
            <p:ph type="ftr" sz="quarter" idx="11"/>
          </p:nvPr>
        </p:nvSpPr>
        <p:spPr/>
        <p:txBody>
          <a:bodyPr/>
          <a:lstStyle/>
          <a:p>
            <a:r>
              <a:rPr lang="en-US"/>
              <a:t>vlx.ca</a:t>
            </a:r>
          </a:p>
        </p:txBody>
      </p:sp>
      <p:sp>
        <p:nvSpPr>
          <p:cNvPr id="15" name="Date Placeholder 3"/>
          <p:cNvSpPr>
            <a:spLocks noGrp="1"/>
          </p:cNvSpPr>
          <p:nvPr>
            <p:ph type="dt" sz="half" idx="10"/>
          </p:nvPr>
        </p:nvSpPr>
        <p:spPr>
          <a:xfrm>
            <a:off x="4427984" y="6453336"/>
            <a:ext cx="2592288" cy="404664"/>
          </a:xfrm>
        </p:spPr>
        <p:txBody>
          <a:bodyPr/>
          <a:lstStyle/>
          <a:p>
            <a:pPr algn="r"/>
            <a:fld id="{AE74F76D-988E-45F9-94C8-8288AABFD71C}" type="datetime1">
              <a:rPr lang="en-CA" b="1" smtClean="0">
                <a:solidFill>
                  <a:schemeClr val="tx1"/>
                </a:solidFill>
              </a:rPr>
              <a:pPr algn="r"/>
              <a:t>28/09/2016</a:t>
            </a:fld>
            <a:endParaRPr lang="en-US" b="1" dirty="0">
              <a:solidFill>
                <a:schemeClr val="tx1"/>
              </a:solidFill>
            </a:endParaRPr>
          </a:p>
        </p:txBody>
      </p:sp>
      <p:sp>
        <p:nvSpPr>
          <p:cNvPr id="16" name="Footer Placeholder 5"/>
          <p:cNvSpPr txBox="1">
            <a:spLocks/>
          </p:cNvSpPr>
          <p:nvPr/>
        </p:nvSpPr>
        <p:spPr>
          <a:xfrm>
            <a:off x="7092280" y="6453336"/>
            <a:ext cx="1224136"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arlimbour.org</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fr-CA" dirty="0"/>
              <a:t>Ordre du jour</a:t>
            </a:r>
            <a:endParaRPr lang="en-US" dirty="0"/>
          </a:p>
        </p:txBody>
      </p:sp>
      <p:sp>
        <p:nvSpPr>
          <p:cNvPr id="4" name="Date Placeholder 3"/>
          <p:cNvSpPr>
            <a:spLocks noGrp="1"/>
          </p:cNvSpPr>
          <p:nvPr>
            <p:ph type="dt" sz="half" idx="10"/>
          </p:nvPr>
        </p:nvSpPr>
        <p:spPr>
          <a:xfrm>
            <a:off x="4427984" y="6453336"/>
            <a:ext cx="2592288" cy="404664"/>
          </a:xfrm>
        </p:spPr>
        <p:txBody>
          <a:bodyPr/>
          <a:lstStyle/>
          <a:p>
            <a:pPr algn="r"/>
            <a:fld id="{AE74F76D-988E-45F9-94C8-8288AABFD71C}" type="datetime1">
              <a:rPr lang="en-CA" b="1" smtClean="0">
                <a:solidFill>
                  <a:schemeClr val="tx1"/>
                </a:solidFill>
              </a:rPr>
              <a:pPr algn="r"/>
              <a:t>28/09/2016</a:t>
            </a:fld>
            <a:endParaRPr lang="en-US" b="1" dirty="0">
              <a:solidFill>
                <a:schemeClr val="tx1"/>
              </a:solidFill>
            </a:endParaRPr>
          </a:p>
        </p:txBody>
      </p:sp>
      <p:sp>
        <p:nvSpPr>
          <p:cNvPr id="6" name="Footer Placeholder 5"/>
          <p:cNvSpPr>
            <a:spLocks noGrp="1"/>
          </p:cNvSpPr>
          <p:nvPr>
            <p:ph type="ftr" sz="quarter" idx="11"/>
          </p:nvPr>
        </p:nvSpPr>
        <p:spPr>
          <a:xfrm>
            <a:off x="7092280" y="6453336"/>
            <a:ext cx="1224136" cy="404664"/>
          </a:xfrm>
        </p:spPr>
        <p:txBody>
          <a:bodyPr/>
          <a:lstStyle/>
          <a:p>
            <a:pPr algn="r"/>
            <a:r>
              <a:rPr lang="en-US" b="1" dirty="0">
                <a:solidFill>
                  <a:schemeClr val="tx1"/>
                </a:solidFill>
              </a:rPr>
              <a:t>arlimbour.org</a:t>
            </a:r>
          </a:p>
        </p:txBody>
      </p:sp>
      <p:sp>
        <p:nvSpPr>
          <p:cNvPr id="5" name="Slide Number Placeholder 4"/>
          <p:cNvSpPr>
            <a:spLocks noGrp="1"/>
          </p:cNvSpPr>
          <p:nvPr>
            <p:ph type="sldNum" sz="quarter" idx="12"/>
          </p:nvPr>
        </p:nvSpPr>
        <p:spPr>
          <a:xfrm>
            <a:off x="8316416" y="6448251"/>
            <a:ext cx="720080" cy="365125"/>
          </a:xfrm>
        </p:spPr>
        <p:txBody>
          <a:bodyPr>
            <a:normAutofit/>
          </a:bodyPr>
          <a:lstStyle/>
          <a:p>
            <a:fld id="{2EF9B0B4-36FD-4BCF-B32C-E14FAD97FCE4}" type="slidenum">
              <a:rPr lang="en-US" sz="1600" smtClean="0">
                <a:solidFill>
                  <a:schemeClr val="tx1"/>
                </a:solidFill>
              </a:rPr>
              <a:pPr/>
              <a:t>3</a:t>
            </a:fld>
            <a:endParaRPr lang="en-US" sz="1600" dirty="0">
              <a:solidFill>
                <a:schemeClr val="tx1"/>
              </a:solidFill>
            </a:endParaRPr>
          </a:p>
        </p:txBody>
      </p:sp>
      <p:pic>
        <p:nvPicPr>
          <p:cNvPr id="7" name="Picture 6" descr="Logo_ARL_Web.jpg"/>
          <p:cNvPicPr>
            <a:picLocks noChangeAspect="1"/>
          </p:cNvPicPr>
          <p:nvPr/>
        </p:nvPicPr>
        <p:blipFill>
          <a:blip r:embed="rId3" cstate="print"/>
          <a:stretch>
            <a:fillRect/>
          </a:stretch>
        </p:blipFill>
        <p:spPr>
          <a:xfrm>
            <a:off x="8172400" y="461420"/>
            <a:ext cx="844029" cy="665259"/>
          </a:xfrm>
          <a:prstGeom prst="rect">
            <a:avLst/>
          </a:prstGeom>
        </p:spPr>
      </p:pic>
      <p:sp>
        <p:nvSpPr>
          <p:cNvPr id="9" name="Rectangle 8"/>
          <p:cNvSpPr/>
          <p:nvPr/>
        </p:nvSpPr>
        <p:spPr>
          <a:xfrm>
            <a:off x="0" y="0"/>
            <a:ext cx="179512"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1" name="Rectangle 1"/>
          <p:cNvSpPr>
            <a:spLocks noGrp="1" noChangeArrowheads="1"/>
          </p:cNvSpPr>
          <p:nvPr>
            <p:ph idx="1"/>
          </p:nvPr>
        </p:nvSpPr>
        <p:spPr bwMode="auto">
          <a:xfrm>
            <a:off x="395536" y="1026314"/>
            <a:ext cx="8136904" cy="54168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076325" lvl="1" indent="-1076325" fontAlgn="base">
              <a:lnSpc>
                <a:spcPct val="150000"/>
              </a:lnSpc>
              <a:spcBef>
                <a:spcPct val="0"/>
              </a:spcBef>
              <a:spcAft>
                <a:spcPct val="0"/>
              </a:spcAft>
              <a:buFont typeface="Wingdings" pitchFamily="2" charset="2"/>
              <a:buChar char="v"/>
            </a:pPr>
            <a:r>
              <a:rPr kumimoji="0" lang="fr-CA" sz="36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Lecture de l’avis de convocation</a:t>
            </a:r>
            <a:endParaRPr kumimoji="0" lang="en-US" sz="3600" b="0" i="0" u="none" strike="noStrike" cap="none" normalizeH="0" baseline="0" dirty="0">
              <a:ln>
                <a:noFill/>
              </a:ln>
              <a:solidFill>
                <a:schemeClr val="tx1"/>
              </a:solidFill>
              <a:effectLst/>
              <a:latin typeface="Arial" pitchFamily="34" charset="0"/>
              <a:cs typeface="Arial" pitchFamily="34" charset="0"/>
            </a:endParaRPr>
          </a:p>
          <a:p>
            <a:pPr marL="1076325" lvl="1" indent="-1076325" eaLnBrk="0" fontAlgn="base" hangingPunct="0">
              <a:spcBef>
                <a:spcPct val="0"/>
              </a:spcBef>
              <a:spcAft>
                <a:spcPct val="0"/>
              </a:spcAft>
              <a:buFont typeface="Wingdings" pitchFamily="2" charset="2"/>
              <a:buChar char="v"/>
            </a:pPr>
            <a:r>
              <a:rPr kumimoji="0" lang="fr-CA" sz="36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Constat du quorum</a:t>
            </a:r>
            <a:endParaRPr kumimoji="0" lang="en-US" sz="3600" b="0" i="0" u="none" strike="noStrike" cap="none" normalizeH="0" baseline="0" dirty="0">
              <a:ln>
                <a:noFill/>
              </a:ln>
              <a:solidFill>
                <a:schemeClr val="tx1"/>
              </a:solidFill>
              <a:effectLst/>
              <a:latin typeface="Arial" pitchFamily="34" charset="0"/>
              <a:cs typeface="Arial" pitchFamily="34" charset="0"/>
            </a:endParaRPr>
          </a:p>
          <a:p>
            <a:pPr marL="1076325" lvl="1" indent="-1076325" eaLnBrk="0" fontAlgn="base" hangingPunct="0">
              <a:spcBef>
                <a:spcPct val="0"/>
              </a:spcBef>
              <a:spcAft>
                <a:spcPct val="0"/>
              </a:spcAft>
              <a:buFont typeface="Wingdings" pitchFamily="2" charset="2"/>
              <a:buChar char="v"/>
            </a:pPr>
            <a:r>
              <a:rPr kumimoji="0" lang="fr-CA" sz="36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Adoption de l’ordre du jour</a:t>
            </a:r>
            <a:endParaRPr kumimoji="0" lang="en-US" sz="3600" b="0" i="0" u="none" strike="noStrike" cap="none" normalizeH="0" baseline="0" dirty="0">
              <a:ln>
                <a:noFill/>
              </a:ln>
              <a:solidFill>
                <a:schemeClr val="tx1"/>
              </a:solidFill>
              <a:effectLst/>
              <a:latin typeface="Arial" pitchFamily="34" charset="0"/>
              <a:cs typeface="Arial" pitchFamily="34" charset="0"/>
            </a:endParaRPr>
          </a:p>
          <a:p>
            <a:pPr marL="1076325" lvl="1" indent="-1076325" eaLnBrk="0" fontAlgn="base" hangingPunct="0">
              <a:spcBef>
                <a:spcPct val="0"/>
              </a:spcBef>
              <a:spcAft>
                <a:spcPct val="0"/>
              </a:spcAft>
              <a:buFont typeface="Wingdings" pitchFamily="2" charset="2"/>
              <a:buChar char="v"/>
            </a:pPr>
            <a:r>
              <a:rPr kumimoji="0" lang="fr-CA" sz="36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Adoption du procès-verbal de l’assemblée de fondation</a:t>
            </a:r>
            <a:endParaRPr kumimoji="0" lang="en-US" sz="3600" b="0" i="0" u="none" strike="noStrike" cap="none" normalizeH="0" baseline="0" dirty="0">
              <a:ln>
                <a:noFill/>
              </a:ln>
              <a:solidFill>
                <a:schemeClr val="tx1"/>
              </a:solidFill>
              <a:effectLst/>
              <a:latin typeface="Arial" pitchFamily="34" charset="0"/>
              <a:cs typeface="Arial" pitchFamily="34" charset="0"/>
            </a:endParaRPr>
          </a:p>
          <a:p>
            <a:pPr marL="1076325" lvl="1" indent="-1076325" eaLnBrk="0" fontAlgn="base" hangingPunct="0">
              <a:spcBef>
                <a:spcPct val="0"/>
              </a:spcBef>
              <a:spcAft>
                <a:spcPct val="0"/>
              </a:spcAft>
              <a:buFont typeface="Wingdings" pitchFamily="2" charset="2"/>
              <a:buChar char="v"/>
            </a:pPr>
            <a:r>
              <a:rPr kumimoji="0" lang="fr-CA" sz="36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Rapport du président du Conseil d’administration</a:t>
            </a:r>
            <a:endParaRPr kumimoji="0" lang="en-US" sz="3600" b="0" i="0" u="none" strike="noStrike" cap="none" normalizeH="0" baseline="0" dirty="0">
              <a:ln>
                <a:noFill/>
              </a:ln>
              <a:solidFill>
                <a:schemeClr val="tx1"/>
              </a:solidFill>
              <a:effectLst/>
              <a:latin typeface="Arial" pitchFamily="34" charset="0"/>
              <a:cs typeface="Arial" pitchFamily="34" charset="0"/>
            </a:endParaRPr>
          </a:p>
          <a:p>
            <a:pPr marL="1076325" lvl="1" indent="-1076325" eaLnBrk="0" fontAlgn="base" hangingPunct="0">
              <a:spcBef>
                <a:spcPct val="0"/>
              </a:spcBef>
              <a:spcAft>
                <a:spcPct val="0"/>
              </a:spcAft>
              <a:buFont typeface="Wingdings" pitchFamily="2" charset="2"/>
              <a:buChar char="v"/>
            </a:pPr>
            <a:r>
              <a:rPr kumimoji="0" lang="fr-CA" sz="36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Rapport du trésorier</a:t>
            </a:r>
            <a:endParaRPr kumimoji="0" lang="en-US" sz="3600" b="0" i="0" u="none" strike="noStrike" cap="none" normalizeH="0" baseline="0" dirty="0">
              <a:ln>
                <a:noFill/>
              </a:ln>
              <a:solidFill>
                <a:schemeClr val="tx1"/>
              </a:solidFill>
              <a:effectLst/>
              <a:latin typeface="Arial" pitchFamily="34" charset="0"/>
              <a:cs typeface="Arial" pitchFamily="34" charset="0"/>
            </a:endParaRPr>
          </a:p>
          <a:p>
            <a:pPr marL="447675" lvl="1" indent="-447675" eaLnBrk="0" fontAlgn="base" hangingPunct="0">
              <a:spcBef>
                <a:spcPct val="0"/>
              </a:spcBef>
              <a:spcAft>
                <a:spcPct val="0"/>
              </a:spcAft>
              <a:buFont typeface="Wingdings" pitchFamily="2" charset="2"/>
              <a:buChar char="v"/>
            </a:pPr>
            <a:endParaRPr kumimoji="0" lang="en-US" sz="2000" b="1" i="0" u="sng"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endParaRPr kumimoji="0" lang="fr-CA"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pages.jpg"/>
          <p:cNvPicPr>
            <a:picLocks noChangeAspect="1"/>
          </p:cNvPicPr>
          <p:nvPr/>
        </p:nvPicPr>
        <p:blipFill>
          <a:blip r:embed="rId2" cstate="print"/>
          <a:stretch>
            <a:fillRect/>
          </a:stretch>
        </p:blipFill>
        <p:spPr>
          <a:xfrm>
            <a:off x="1" y="1"/>
            <a:ext cx="9144000" cy="6858000"/>
          </a:xfrm>
          <a:prstGeom prst="rect">
            <a:avLst/>
          </a:prstGeom>
        </p:spPr>
      </p:pic>
      <p:sp>
        <p:nvSpPr>
          <p:cNvPr id="8" name="Date Placeholder 3"/>
          <p:cNvSpPr txBox="1">
            <a:spLocks/>
          </p:cNvSpPr>
          <p:nvPr/>
        </p:nvSpPr>
        <p:spPr>
          <a:xfrm>
            <a:off x="4932040" y="6453336"/>
            <a:ext cx="2592288"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lide Number Placeholder 4"/>
          <p:cNvSpPr txBox="1">
            <a:spLocks/>
          </p:cNvSpPr>
          <p:nvPr/>
        </p:nvSpPr>
        <p:spPr>
          <a:xfrm>
            <a:off x="8316416" y="6448251"/>
            <a:ext cx="72008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F9B0B4-36FD-4BCF-B32C-E14FAD97FCE4}"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Logo_ARL_Web.jpg"/>
          <p:cNvPicPr>
            <a:picLocks noChangeAspect="1"/>
          </p:cNvPicPr>
          <p:nvPr/>
        </p:nvPicPr>
        <p:blipFill>
          <a:blip r:embed="rId3" cstate="print"/>
          <a:stretch>
            <a:fillRect/>
          </a:stretch>
        </p:blipFill>
        <p:spPr>
          <a:xfrm>
            <a:off x="8172400" y="461420"/>
            <a:ext cx="844029" cy="665259"/>
          </a:xfrm>
          <a:prstGeom prst="rect">
            <a:avLst/>
          </a:prstGeom>
        </p:spPr>
      </p:pic>
      <p:sp>
        <p:nvSpPr>
          <p:cNvPr id="12" name="Rectangle 11"/>
          <p:cNvSpPr/>
          <p:nvPr/>
        </p:nvSpPr>
        <p:spPr>
          <a:xfrm>
            <a:off x="0" y="0"/>
            <a:ext cx="179512"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fr-CA" dirty="0"/>
              <a:t>Parole aux membres et </a:t>
            </a:r>
            <a:r>
              <a:rPr lang="fr-CA" dirty="0" smtClean="0"/>
              <a:t>recommandations - 2</a:t>
            </a:r>
            <a:endParaRPr lang="en-US" dirty="0"/>
          </a:p>
        </p:txBody>
      </p:sp>
      <p:sp>
        <p:nvSpPr>
          <p:cNvPr id="3" name="Content Placeholder 2"/>
          <p:cNvSpPr>
            <a:spLocks noGrp="1"/>
          </p:cNvSpPr>
          <p:nvPr>
            <p:ph idx="1"/>
          </p:nvPr>
        </p:nvSpPr>
        <p:spPr>
          <a:xfrm>
            <a:off x="467544" y="1916832"/>
            <a:ext cx="8229600" cy="4525963"/>
          </a:xfrm>
        </p:spPr>
        <p:txBody>
          <a:bodyPr/>
          <a:lstStyle/>
          <a:p>
            <a:r>
              <a:rPr lang="fr-CA" dirty="0" smtClean="0"/>
              <a:t>Sujets:</a:t>
            </a:r>
          </a:p>
          <a:p>
            <a:endParaRPr lang="fr-CA" dirty="0" smtClean="0"/>
          </a:p>
          <a:p>
            <a:pPr>
              <a:buNone/>
            </a:pPr>
            <a:endParaRPr lang="en-US" dirty="0"/>
          </a:p>
        </p:txBody>
      </p:sp>
      <p:sp>
        <p:nvSpPr>
          <p:cNvPr id="5" name="Footer Placeholder 4"/>
          <p:cNvSpPr>
            <a:spLocks noGrp="1"/>
          </p:cNvSpPr>
          <p:nvPr>
            <p:ph type="ftr" sz="quarter" idx="11"/>
          </p:nvPr>
        </p:nvSpPr>
        <p:spPr/>
        <p:txBody>
          <a:bodyPr/>
          <a:lstStyle/>
          <a:p>
            <a:r>
              <a:rPr lang="en-US"/>
              <a:t>vlx.ca</a:t>
            </a:r>
          </a:p>
        </p:txBody>
      </p:sp>
      <p:sp>
        <p:nvSpPr>
          <p:cNvPr id="15" name="Date Placeholder 3"/>
          <p:cNvSpPr>
            <a:spLocks noGrp="1"/>
          </p:cNvSpPr>
          <p:nvPr>
            <p:ph type="dt" sz="half" idx="10"/>
          </p:nvPr>
        </p:nvSpPr>
        <p:spPr>
          <a:xfrm>
            <a:off x="4427984" y="6453336"/>
            <a:ext cx="2592288" cy="404664"/>
          </a:xfrm>
        </p:spPr>
        <p:txBody>
          <a:bodyPr/>
          <a:lstStyle/>
          <a:p>
            <a:pPr algn="r"/>
            <a:fld id="{AE74F76D-988E-45F9-94C8-8288AABFD71C}" type="datetime1">
              <a:rPr lang="en-CA" b="1" smtClean="0">
                <a:solidFill>
                  <a:schemeClr val="tx1"/>
                </a:solidFill>
              </a:rPr>
              <a:pPr algn="r"/>
              <a:t>28/09/2016</a:t>
            </a:fld>
            <a:endParaRPr lang="en-US" b="1" dirty="0">
              <a:solidFill>
                <a:schemeClr val="tx1"/>
              </a:solidFill>
            </a:endParaRPr>
          </a:p>
        </p:txBody>
      </p:sp>
      <p:sp>
        <p:nvSpPr>
          <p:cNvPr id="16" name="Footer Placeholder 5"/>
          <p:cNvSpPr txBox="1">
            <a:spLocks/>
          </p:cNvSpPr>
          <p:nvPr/>
        </p:nvSpPr>
        <p:spPr>
          <a:xfrm>
            <a:off x="7092280" y="6453336"/>
            <a:ext cx="1224136"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arlimbour.org</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fr-CA" dirty="0"/>
              <a:t>Ordre du jour - 2</a:t>
            </a:r>
            <a:endParaRPr lang="en-US" dirty="0"/>
          </a:p>
        </p:txBody>
      </p:sp>
      <p:sp>
        <p:nvSpPr>
          <p:cNvPr id="4" name="Date Placeholder 3"/>
          <p:cNvSpPr>
            <a:spLocks noGrp="1"/>
          </p:cNvSpPr>
          <p:nvPr>
            <p:ph type="dt" sz="half" idx="10"/>
          </p:nvPr>
        </p:nvSpPr>
        <p:spPr>
          <a:xfrm>
            <a:off x="4427984" y="6453336"/>
            <a:ext cx="2592288" cy="404664"/>
          </a:xfrm>
        </p:spPr>
        <p:txBody>
          <a:bodyPr/>
          <a:lstStyle/>
          <a:p>
            <a:pPr algn="r"/>
            <a:fld id="{AE74F76D-988E-45F9-94C8-8288AABFD71C}" type="datetime1">
              <a:rPr lang="en-CA" b="1" smtClean="0">
                <a:solidFill>
                  <a:schemeClr val="tx1"/>
                </a:solidFill>
              </a:rPr>
              <a:pPr algn="r"/>
              <a:t>28/09/2016</a:t>
            </a:fld>
            <a:endParaRPr lang="en-US" b="1" dirty="0">
              <a:solidFill>
                <a:schemeClr val="tx1"/>
              </a:solidFill>
            </a:endParaRPr>
          </a:p>
        </p:txBody>
      </p:sp>
      <p:sp>
        <p:nvSpPr>
          <p:cNvPr id="6" name="Footer Placeholder 5"/>
          <p:cNvSpPr>
            <a:spLocks noGrp="1"/>
          </p:cNvSpPr>
          <p:nvPr>
            <p:ph type="ftr" sz="quarter" idx="11"/>
          </p:nvPr>
        </p:nvSpPr>
        <p:spPr>
          <a:xfrm>
            <a:off x="7092280" y="6453336"/>
            <a:ext cx="1224136" cy="404664"/>
          </a:xfrm>
        </p:spPr>
        <p:txBody>
          <a:bodyPr/>
          <a:lstStyle/>
          <a:p>
            <a:pPr algn="r"/>
            <a:r>
              <a:rPr lang="en-US" b="1" dirty="0">
                <a:solidFill>
                  <a:schemeClr val="tx1"/>
                </a:solidFill>
              </a:rPr>
              <a:t>arlimbour.org</a:t>
            </a:r>
          </a:p>
        </p:txBody>
      </p:sp>
      <p:sp>
        <p:nvSpPr>
          <p:cNvPr id="5" name="Slide Number Placeholder 4"/>
          <p:cNvSpPr>
            <a:spLocks noGrp="1"/>
          </p:cNvSpPr>
          <p:nvPr>
            <p:ph type="sldNum" sz="quarter" idx="12"/>
          </p:nvPr>
        </p:nvSpPr>
        <p:spPr>
          <a:xfrm>
            <a:off x="8316416" y="6448251"/>
            <a:ext cx="720080" cy="365125"/>
          </a:xfrm>
        </p:spPr>
        <p:txBody>
          <a:bodyPr>
            <a:normAutofit/>
          </a:bodyPr>
          <a:lstStyle/>
          <a:p>
            <a:fld id="{2EF9B0B4-36FD-4BCF-B32C-E14FAD97FCE4}" type="slidenum">
              <a:rPr lang="en-US" sz="1600" smtClean="0">
                <a:solidFill>
                  <a:schemeClr val="tx1"/>
                </a:solidFill>
              </a:rPr>
              <a:pPr/>
              <a:t>4</a:t>
            </a:fld>
            <a:endParaRPr lang="en-US" sz="1600" dirty="0">
              <a:solidFill>
                <a:schemeClr val="tx1"/>
              </a:solidFill>
            </a:endParaRPr>
          </a:p>
        </p:txBody>
      </p:sp>
      <p:pic>
        <p:nvPicPr>
          <p:cNvPr id="7" name="Picture 6" descr="Logo_ARL_Web.jpg"/>
          <p:cNvPicPr>
            <a:picLocks noChangeAspect="1"/>
          </p:cNvPicPr>
          <p:nvPr/>
        </p:nvPicPr>
        <p:blipFill>
          <a:blip r:embed="rId3" cstate="print"/>
          <a:stretch>
            <a:fillRect/>
          </a:stretch>
        </p:blipFill>
        <p:spPr>
          <a:xfrm>
            <a:off x="8172400" y="461420"/>
            <a:ext cx="844029" cy="665259"/>
          </a:xfrm>
          <a:prstGeom prst="rect">
            <a:avLst/>
          </a:prstGeom>
        </p:spPr>
      </p:pic>
      <p:sp>
        <p:nvSpPr>
          <p:cNvPr id="9" name="Rectangle 8"/>
          <p:cNvSpPr/>
          <p:nvPr/>
        </p:nvSpPr>
        <p:spPr>
          <a:xfrm>
            <a:off x="0" y="0"/>
            <a:ext cx="179512"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1" name="Rectangle 1"/>
          <p:cNvSpPr>
            <a:spLocks noGrp="1" noChangeArrowheads="1"/>
          </p:cNvSpPr>
          <p:nvPr>
            <p:ph idx="1"/>
          </p:nvPr>
        </p:nvSpPr>
        <p:spPr bwMode="auto">
          <a:xfrm>
            <a:off x="395536" y="1862827"/>
            <a:ext cx="8748464"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14375" lvl="1" indent="-714375" eaLnBrk="0" fontAlgn="base" hangingPunct="0">
              <a:spcBef>
                <a:spcPct val="0"/>
              </a:spcBef>
              <a:spcAft>
                <a:spcPct val="0"/>
              </a:spcAft>
              <a:buFont typeface="Wingdings" pitchFamily="2" charset="2"/>
              <a:buChar char="v"/>
            </a:pPr>
            <a:r>
              <a:rPr lang="fr-CA" sz="3200" dirty="0">
                <a:latin typeface="Calibri" pitchFamily="34" charset="0"/>
                <a:ea typeface="Calibri" pitchFamily="34" charset="0"/>
                <a:cs typeface="Times New Roman" pitchFamily="18" charset="0"/>
              </a:rPr>
              <a:t>Rapports des comités (Sécurité/Transport, Communautaire, Urbanisme, Communications et Environnement)</a:t>
            </a:r>
            <a:endParaRPr lang="en-US" sz="3200" dirty="0">
              <a:latin typeface="Arial" pitchFamily="34" charset="0"/>
              <a:cs typeface="Arial" pitchFamily="34" charset="0"/>
            </a:endParaRPr>
          </a:p>
          <a:p>
            <a:pPr marL="714375" lvl="1" indent="-714375" eaLnBrk="0" fontAlgn="base" hangingPunct="0">
              <a:spcBef>
                <a:spcPct val="0"/>
              </a:spcBef>
              <a:spcAft>
                <a:spcPct val="0"/>
              </a:spcAft>
              <a:buFont typeface="Wingdings" pitchFamily="2" charset="2"/>
              <a:buChar char="v"/>
            </a:pPr>
            <a:r>
              <a:rPr lang="fr-CA" sz="3200" dirty="0">
                <a:latin typeface="Calibri" pitchFamily="34" charset="0"/>
                <a:ea typeface="Calibri" pitchFamily="34" charset="0"/>
                <a:cs typeface="Times New Roman" pitchFamily="18" charset="0"/>
              </a:rPr>
              <a:t>Rapport du comité de gouvernance</a:t>
            </a:r>
            <a:endParaRPr lang="en-US" sz="3200" dirty="0">
              <a:latin typeface="Arial" pitchFamily="34" charset="0"/>
              <a:cs typeface="Arial" pitchFamily="34" charset="0"/>
            </a:endParaRPr>
          </a:p>
          <a:p>
            <a:pPr marL="1571625" lvl="3" indent="-714375" eaLnBrk="0" fontAlgn="base" hangingPunct="0">
              <a:spcBef>
                <a:spcPct val="0"/>
              </a:spcBef>
              <a:spcAft>
                <a:spcPct val="0"/>
              </a:spcAft>
              <a:buFont typeface="+mj-lt"/>
              <a:buAutoNum type="arabicPeriod"/>
            </a:pPr>
            <a:r>
              <a:rPr lang="fr-CA" sz="2400" dirty="0">
                <a:latin typeface="Calibri" pitchFamily="34" charset="0"/>
                <a:ea typeface="Calibri" pitchFamily="34" charset="0"/>
                <a:cs typeface="Times New Roman" pitchFamily="18" charset="0"/>
              </a:rPr>
              <a:t>adoption</a:t>
            </a:r>
            <a:r>
              <a:rPr lang="fr-CA" sz="2400" b="1" dirty="0">
                <a:latin typeface="Calibri" pitchFamily="34" charset="0"/>
                <a:ea typeface="Calibri" pitchFamily="34" charset="0"/>
                <a:cs typeface="Times New Roman" pitchFamily="18" charset="0"/>
              </a:rPr>
              <a:t> </a:t>
            </a:r>
            <a:r>
              <a:rPr lang="fr-CA" sz="2400" dirty="0">
                <a:latin typeface="Calibri" pitchFamily="34" charset="0"/>
                <a:ea typeface="Calibri" pitchFamily="34" charset="0"/>
                <a:cs typeface="Times New Roman" pitchFamily="18" charset="0"/>
              </a:rPr>
              <a:t>des modifications aux règlements généraux adoptées par le Conseil d’administration depuis l’assemblée de fondation</a:t>
            </a:r>
            <a:endParaRPr lang="en-US" sz="2400" dirty="0">
              <a:latin typeface="Arial" pitchFamily="34" charset="0"/>
              <a:cs typeface="Arial" pitchFamily="34" charset="0"/>
            </a:endParaRPr>
          </a:p>
          <a:p>
            <a:pPr marL="1571625" lvl="3" indent="-714375" eaLnBrk="0" fontAlgn="base" hangingPunct="0">
              <a:spcBef>
                <a:spcPct val="0"/>
              </a:spcBef>
              <a:spcAft>
                <a:spcPct val="0"/>
              </a:spcAft>
              <a:buFont typeface="+mj-lt"/>
              <a:buAutoNum type="arabicPeriod"/>
            </a:pPr>
            <a:r>
              <a:rPr lang="fr-CA" sz="2400" dirty="0">
                <a:latin typeface="Calibri" pitchFamily="34" charset="0"/>
                <a:ea typeface="Calibri" pitchFamily="34" charset="0"/>
                <a:cs typeface="Times New Roman" pitchFamily="18" charset="0"/>
              </a:rPr>
              <a:t>ratification des nominations des administrateurs en cours de l’année</a:t>
            </a:r>
            <a:endParaRPr lang="en-US" sz="2400" dirty="0">
              <a:latin typeface="Calibri" pitchFamily="34" charset="0"/>
              <a:ea typeface="Calibri" pitchFamily="34" charset="0"/>
              <a:cs typeface="Times New Roman" pitchFamily="18" charset="0"/>
            </a:endParaRPr>
          </a:p>
          <a:p>
            <a:pPr marL="1571625" lvl="3" indent="-714375" eaLnBrk="0" fontAlgn="base" hangingPunct="0">
              <a:spcBef>
                <a:spcPct val="0"/>
              </a:spcBef>
              <a:spcAft>
                <a:spcPct val="0"/>
              </a:spcAft>
              <a:buFont typeface="+mj-lt"/>
              <a:buAutoNum type="arabicPeriod"/>
            </a:pPr>
            <a:r>
              <a:rPr lang="fr-CA" sz="2400" dirty="0">
                <a:latin typeface="Calibri" pitchFamily="34" charset="0"/>
                <a:ea typeface="Calibri" pitchFamily="34" charset="0"/>
                <a:cs typeface="Times New Roman" pitchFamily="18" charset="0"/>
              </a:rPr>
              <a:t>postes vacants</a:t>
            </a:r>
            <a:endParaRPr lang="en-US" sz="2400" dirty="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fr-CA" dirty="0"/>
              <a:t>Ordre du jour - 3</a:t>
            </a:r>
            <a:endParaRPr lang="en-US" dirty="0"/>
          </a:p>
        </p:txBody>
      </p:sp>
      <p:sp>
        <p:nvSpPr>
          <p:cNvPr id="4" name="Date Placeholder 3"/>
          <p:cNvSpPr>
            <a:spLocks noGrp="1"/>
          </p:cNvSpPr>
          <p:nvPr>
            <p:ph type="dt" sz="half" idx="10"/>
          </p:nvPr>
        </p:nvSpPr>
        <p:spPr>
          <a:xfrm>
            <a:off x="4427984" y="6453336"/>
            <a:ext cx="2592288" cy="404664"/>
          </a:xfrm>
        </p:spPr>
        <p:txBody>
          <a:bodyPr/>
          <a:lstStyle/>
          <a:p>
            <a:pPr algn="r"/>
            <a:fld id="{AE74F76D-988E-45F9-94C8-8288AABFD71C}" type="datetime1">
              <a:rPr lang="en-CA" b="1" smtClean="0">
                <a:solidFill>
                  <a:schemeClr val="tx1"/>
                </a:solidFill>
              </a:rPr>
              <a:pPr algn="r"/>
              <a:t>28/09/2016</a:t>
            </a:fld>
            <a:endParaRPr lang="en-US" b="1" dirty="0">
              <a:solidFill>
                <a:schemeClr val="tx1"/>
              </a:solidFill>
            </a:endParaRPr>
          </a:p>
        </p:txBody>
      </p:sp>
      <p:sp>
        <p:nvSpPr>
          <p:cNvPr id="6" name="Footer Placeholder 5"/>
          <p:cNvSpPr>
            <a:spLocks noGrp="1"/>
          </p:cNvSpPr>
          <p:nvPr>
            <p:ph type="ftr" sz="quarter" idx="11"/>
          </p:nvPr>
        </p:nvSpPr>
        <p:spPr>
          <a:xfrm>
            <a:off x="7092280" y="6453336"/>
            <a:ext cx="1224136" cy="404664"/>
          </a:xfrm>
        </p:spPr>
        <p:txBody>
          <a:bodyPr/>
          <a:lstStyle/>
          <a:p>
            <a:pPr algn="r"/>
            <a:r>
              <a:rPr lang="en-US" b="1" dirty="0">
                <a:solidFill>
                  <a:schemeClr val="tx1"/>
                </a:solidFill>
              </a:rPr>
              <a:t>arlimbour.org</a:t>
            </a:r>
          </a:p>
        </p:txBody>
      </p:sp>
      <p:sp>
        <p:nvSpPr>
          <p:cNvPr id="5" name="Slide Number Placeholder 4"/>
          <p:cNvSpPr>
            <a:spLocks noGrp="1"/>
          </p:cNvSpPr>
          <p:nvPr>
            <p:ph type="sldNum" sz="quarter" idx="12"/>
          </p:nvPr>
        </p:nvSpPr>
        <p:spPr>
          <a:xfrm>
            <a:off x="8316416" y="6448251"/>
            <a:ext cx="720080" cy="365125"/>
          </a:xfrm>
        </p:spPr>
        <p:txBody>
          <a:bodyPr>
            <a:normAutofit/>
          </a:bodyPr>
          <a:lstStyle/>
          <a:p>
            <a:fld id="{2EF9B0B4-36FD-4BCF-B32C-E14FAD97FCE4}" type="slidenum">
              <a:rPr lang="en-US" sz="1600" smtClean="0">
                <a:solidFill>
                  <a:schemeClr val="tx1"/>
                </a:solidFill>
              </a:rPr>
              <a:pPr/>
              <a:t>5</a:t>
            </a:fld>
            <a:endParaRPr lang="en-US" sz="1600" dirty="0">
              <a:solidFill>
                <a:schemeClr val="tx1"/>
              </a:solidFill>
            </a:endParaRPr>
          </a:p>
        </p:txBody>
      </p:sp>
      <p:pic>
        <p:nvPicPr>
          <p:cNvPr id="7" name="Picture 6" descr="Logo_ARL_Web.jpg"/>
          <p:cNvPicPr>
            <a:picLocks noChangeAspect="1"/>
          </p:cNvPicPr>
          <p:nvPr/>
        </p:nvPicPr>
        <p:blipFill>
          <a:blip r:embed="rId3" cstate="print"/>
          <a:stretch>
            <a:fillRect/>
          </a:stretch>
        </p:blipFill>
        <p:spPr>
          <a:xfrm>
            <a:off x="8172400" y="461420"/>
            <a:ext cx="844029" cy="665259"/>
          </a:xfrm>
          <a:prstGeom prst="rect">
            <a:avLst/>
          </a:prstGeom>
        </p:spPr>
      </p:pic>
      <p:sp>
        <p:nvSpPr>
          <p:cNvPr id="9" name="Rectangle 8"/>
          <p:cNvSpPr/>
          <p:nvPr/>
        </p:nvSpPr>
        <p:spPr>
          <a:xfrm>
            <a:off x="0" y="0"/>
            <a:ext cx="179512"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1" name="Rectangle 1"/>
          <p:cNvSpPr>
            <a:spLocks noGrp="1" noChangeArrowheads="1"/>
          </p:cNvSpPr>
          <p:nvPr>
            <p:ph idx="1"/>
          </p:nvPr>
        </p:nvSpPr>
        <p:spPr bwMode="auto">
          <a:xfrm>
            <a:off x="395536" y="1180202"/>
            <a:ext cx="8640960"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14375" lvl="1" indent="-714375" eaLnBrk="0" fontAlgn="base" hangingPunct="0">
              <a:spcBef>
                <a:spcPct val="0"/>
              </a:spcBef>
              <a:spcAft>
                <a:spcPct val="0"/>
              </a:spcAft>
              <a:buFont typeface="Wingdings" pitchFamily="2" charset="2"/>
              <a:buChar char="v"/>
            </a:pPr>
            <a:r>
              <a:rPr lang="fr-CA" sz="3600" dirty="0">
                <a:latin typeface="Calibri" pitchFamily="34" charset="0"/>
                <a:ea typeface="Calibri" pitchFamily="34" charset="0"/>
                <a:cs typeface="Times New Roman" pitchFamily="18" charset="0"/>
              </a:rPr>
              <a:t>Entériner les actes du conseil d’administration pour l’année 2015-2016.</a:t>
            </a:r>
            <a:endParaRPr lang="en-US" sz="3600" dirty="0">
              <a:latin typeface="Arial" pitchFamily="34" charset="0"/>
              <a:cs typeface="Arial" pitchFamily="34" charset="0"/>
            </a:endParaRPr>
          </a:p>
          <a:p>
            <a:pPr marL="714375" lvl="1" indent="-714375" eaLnBrk="0" fontAlgn="base" hangingPunct="0">
              <a:spcBef>
                <a:spcPct val="0"/>
              </a:spcBef>
              <a:spcAft>
                <a:spcPct val="0"/>
              </a:spcAft>
              <a:buFont typeface="Wingdings" pitchFamily="2" charset="2"/>
              <a:buChar char="v"/>
            </a:pPr>
            <a:r>
              <a:rPr lang="fr-CA" sz="3600" dirty="0">
                <a:latin typeface="Calibri" pitchFamily="34" charset="0"/>
                <a:ea typeface="Calibri" pitchFamily="34" charset="0"/>
                <a:cs typeface="Times New Roman" pitchFamily="18" charset="0"/>
              </a:rPr>
              <a:t>Varia</a:t>
            </a:r>
            <a:endParaRPr lang="en-US" sz="3600" dirty="0">
              <a:latin typeface="Arial" pitchFamily="34" charset="0"/>
              <a:cs typeface="Arial" pitchFamily="34" charset="0"/>
            </a:endParaRPr>
          </a:p>
          <a:p>
            <a:pPr marL="714375" lvl="1" indent="-714375" eaLnBrk="0" fontAlgn="base" hangingPunct="0">
              <a:lnSpc>
                <a:spcPct val="150000"/>
              </a:lnSpc>
              <a:spcBef>
                <a:spcPct val="0"/>
              </a:spcBef>
              <a:spcAft>
                <a:spcPct val="0"/>
              </a:spcAft>
              <a:buFont typeface="Wingdings" pitchFamily="2" charset="2"/>
              <a:buChar char="v"/>
            </a:pPr>
            <a:r>
              <a:rPr lang="fr-CA" sz="3600" dirty="0">
                <a:latin typeface="Calibri" pitchFamily="34" charset="0"/>
                <a:ea typeface="Calibri" pitchFamily="34" charset="0"/>
                <a:cs typeface="Times New Roman" pitchFamily="18" charset="0"/>
              </a:rPr>
              <a:t>Levée de l’assemblée</a:t>
            </a:r>
          </a:p>
          <a:p>
            <a:pPr marL="714375" lvl="1" indent="-714375" eaLnBrk="0" fontAlgn="base" hangingPunct="0">
              <a:spcBef>
                <a:spcPct val="0"/>
              </a:spcBef>
              <a:spcAft>
                <a:spcPct val="0"/>
              </a:spcAft>
              <a:buFont typeface="Wingdings" pitchFamily="2" charset="2"/>
              <a:buChar char="v"/>
            </a:pPr>
            <a:endParaRPr lang="fr-CA" sz="3600" dirty="0">
              <a:latin typeface="Arial" pitchFamily="34" charset="0"/>
              <a:cs typeface="Arial" pitchFamily="34" charset="0"/>
            </a:endParaRPr>
          </a:p>
          <a:p>
            <a:pPr marL="714375" lvl="1" indent="-714375" eaLnBrk="0" fontAlgn="base" hangingPunct="0">
              <a:spcBef>
                <a:spcPct val="0"/>
              </a:spcBef>
              <a:spcAft>
                <a:spcPct val="0"/>
              </a:spcAft>
              <a:buFont typeface="Wingdings" pitchFamily="2" charset="2"/>
              <a:buChar char="v"/>
            </a:pPr>
            <a:endParaRPr lang="en-US" sz="3600" dirty="0">
              <a:latin typeface="Arial" pitchFamily="34" charset="0"/>
              <a:cs typeface="Arial" pitchFamily="34" charset="0"/>
            </a:endParaRPr>
          </a:p>
          <a:p>
            <a:pPr marL="714375" lvl="1" indent="-714375" eaLnBrk="0" fontAlgn="base" hangingPunct="0">
              <a:spcBef>
                <a:spcPct val="0"/>
              </a:spcBef>
              <a:spcAft>
                <a:spcPct val="0"/>
              </a:spcAft>
              <a:buFont typeface="Wingdings" pitchFamily="2" charset="2"/>
              <a:buChar char="v"/>
            </a:pPr>
            <a:r>
              <a:rPr lang="fr-CA" sz="3600" b="1" u="sng" dirty="0" smtClean="0">
                <a:latin typeface="Calibri" pitchFamily="34" charset="0"/>
                <a:ea typeface="Calibri" pitchFamily="34" charset="0"/>
                <a:cs typeface="Times New Roman" pitchFamily="18" charset="0"/>
              </a:rPr>
              <a:t>Parole </a:t>
            </a:r>
            <a:r>
              <a:rPr lang="fr-CA" sz="3600" b="1" u="sng" dirty="0">
                <a:latin typeface="Calibri" pitchFamily="34" charset="0"/>
                <a:ea typeface="Calibri" pitchFamily="34" charset="0"/>
                <a:cs typeface="Times New Roman" pitchFamily="18" charset="0"/>
              </a:rPr>
              <a:t>aux membres et recommandations</a:t>
            </a:r>
            <a:endParaRPr lang="en-US" sz="3600" b="1" u="sng" dirty="0">
              <a:latin typeface="Arial" pitchFamily="34" charset="0"/>
              <a:cs typeface="Arial" pitchFamily="34" charset="0"/>
            </a:endParaRPr>
          </a:p>
          <a:p>
            <a:pPr marL="0" lvl="0" indent="0" eaLnBrk="0" fontAlgn="base" hangingPunct="0">
              <a:spcBef>
                <a:spcPct val="0"/>
              </a:spcBef>
              <a:spcAft>
                <a:spcPct val="0"/>
              </a:spcAft>
              <a:buNone/>
            </a:pPr>
            <a:r>
              <a:rPr lang="fr-CA" sz="2000" dirty="0">
                <a:latin typeface="Calibri" pitchFamily="34" charset="0"/>
                <a:ea typeface="Calibri" pitchFamily="34" charset="0"/>
                <a:cs typeface="Times New Roman" pitchFamily="18" charset="0"/>
              </a:rPr>
              <a:t>  </a:t>
            </a:r>
            <a:endParaRPr lang="fr-CA"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pages.jpg"/>
          <p:cNvPicPr>
            <a:picLocks noChangeAspect="1"/>
          </p:cNvPicPr>
          <p:nvPr/>
        </p:nvPicPr>
        <p:blipFill>
          <a:blip r:embed="rId2" cstate="print"/>
          <a:stretch>
            <a:fillRect/>
          </a:stretch>
        </p:blipFill>
        <p:spPr>
          <a:xfrm>
            <a:off x="0" y="0"/>
            <a:ext cx="9144000" cy="6858000"/>
          </a:xfrm>
          <a:prstGeom prst="rect">
            <a:avLst/>
          </a:prstGeom>
        </p:spPr>
      </p:pic>
      <p:sp>
        <p:nvSpPr>
          <p:cNvPr id="8" name="Date Placeholder 3"/>
          <p:cNvSpPr txBox="1">
            <a:spLocks/>
          </p:cNvSpPr>
          <p:nvPr/>
        </p:nvSpPr>
        <p:spPr>
          <a:xfrm>
            <a:off x="4932040" y="6453336"/>
            <a:ext cx="2592288"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lide Number Placeholder 4"/>
          <p:cNvSpPr txBox="1">
            <a:spLocks/>
          </p:cNvSpPr>
          <p:nvPr/>
        </p:nvSpPr>
        <p:spPr>
          <a:xfrm>
            <a:off x="8316416" y="6448251"/>
            <a:ext cx="72008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F9B0B4-36FD-4BCF-B32C-E14FAD97FCE4}"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Logo_ARL_Web.jpg"/>
          <p:cNvPicPr>
            <a:picLocks noChangeAspect="1"/>
          </p:cNvPicPr>
          <p:nvPr/>
        </p:nvPicPr>
        <p:blipFill>
          <a:blip r:embed="rId3" cstate="print"/>
          <a:stretch>
            <a:fillRect/>
          </a:stretch>
        </p:blipFill>
        <p:spPr>
          <a:xfrm>
            <a:off x="8172400" y="461420"/>
            <a:ext cx="844029" cy="665259"/>
          </a:xfrm>
          <a:prstGeom prst="rect">
            <a:avLst/>
          </a:prstGeom>
        </p:spPr>
      </p:pic>
      <p:sp>
        <p:nvSpPr>
          <p:cNvPr id="12" name="Rectangle 11"/>
          <p:cNvSpPr/>
          <p:nvPr/>
        </p:nvSpPr>
        <p:spPr>
          <a:xfrm>
            <a:off x="0" y="0"/>
            <a:ext cx="179512"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544" y="116632"/>
            <a:ext cx="8229600" cy="1143000"/>
          </a:xfrm>
        </p:spPr>
        <p:txBody>
          <a:bodyPr/>
          <a:lstStyle/>
          <a:p>
            <a:r>
              <a:rPr lang="fr-CA" dirty="0"/>
              <a:t>Rapport du président du CA</a:t>
            </a:r>
            <a:endParaRPr lang="en-US" dirty="0"/>
          </a:p>
        </p:txBody>
      </p:sp>
      <p:sp>
        <p:nvSpPr>
          <p:cNvPr id="3" name="Content Placeholder 2"/>
          <p:cNvSpPr>
            <a:spLocks noGrp="1"/>
          </p:cNvSpPr>
          <p:nvPr>
            <p:ph idx="1"/>
          </p:nvPr>
        </p:nvSpPr>
        <p:spPr>
          <a:xfrm>
            <a:off x="323528" y="836712"/>
            <a:ext cx="8820472" cy="4525963"/>
          </a:xfrm>
        </p:spPr>
        <p:txBody>
          <a:bodyPr>
            <a:normAutofit fontScale="25000" lnSpcReduction="20000"/>
          </a:bodyPr>
          <a:lstStyle/>
          <a:p>
            <a:endParaRPr lang="fr-CA" sz="9800" dirty="0"/>
          </a:p>
          <a:p>
            <a:r>
              <a:rPr lang="fr-CA" sz="9800" dirty="0"/>
              <a:t>2015-2016:     1</a:t>
            </a:r>
            <a:r>
              <a:rPr lang="fr-CA" sz="9800" baseline="30000" dirty="0"/>
              <a:t>ère</a:t>
            </a:r>
            <a:r>
              <a:rPr lang="fr-CA" sz="9800" dirty="0"/>
              <a:t> année de vie de l’ARL</a:t>
            </a:r>
          </a:p>
          <a:p>
            <a:endParaRPr lang="fr-CA" sz="9800" dirty="0"/>
          </a:p>
          <a:p>
            <a:r>
              <a:rPr lang="fr-CA" sz="9800" dirty="0"/>
              <a:t>Membres :   </a:t>
            </a:r>
            <a:r>
              <a:rPr lang="fr-CA" sz="9800" u="sng" dirty="0"/>
              <a:t>2015</a:t>
            </a:r>
            <a:r>
              <a:rPr lang="fr-CA" sz="9800" dirty="0"/>
              <a:t>: 300  </a:t>
            </a:r>
            <a:r>
              <a:rPr lang="fr-CA" sz="9800" u="sng" dirty="0"/>
              <a:t>2016</a:t>
            </a:r>
            <a:r>
              <a:rPr lang="fr-CA" sz="9800" dirty="0"/>
              <a:t>: </a:t>
            </a:r>
            <a:r>
              <a:rPr lang="fr-CA" sz="12300" b="1" dirty="0"/>
              <a:t>544 </a:t>
            </a:r>
            <a:r>
              <a:rPr lang="fr-CA" sz="6200" b="1" dirty="0"/>
              <a:t>(+45%)</a:t>
            </a:r>
          </a:p>
          <a:p>
            <a:endParaRPr lang="fr-CA" sz="9800" b="1" dirty="0"/>
          </a:p>
          <a:p>
            <a:r>
              <a:rPr lang="fr-CA" sz="9800" dirty="0"/>
              <a:t>Travailler de concert avec tous les intervenants en </a:t>
            </a:r>
            <a:r>
              <a:rPr lang="fr-CA" sz="9800" u="sng" dirty="0"/>
              <a:t>crédibilisant </a:t>
            </a:r>
            <a:r>
              <a:rPr lang="fr-CA" sz="9800" dirty="0"/>
              <a:t>l’ARL et en visant l’accès à l’information et une </a:t>
            </a:r>
            <a:r>
              <a:rPr lang="fr-CA" sz="9800" u="sng" dirty="0"/>
              <a:t>saine gouvernance</a:t>
            </a:r>
          </a:p>
          <a:p>
            <a:endParaRPr lang="fr-CA" sz="9800" u="sng" dirty="0"/>
          </a:p>
          <a:p>
            <a:r>
              <a:rPr lang="fr-CA" sz="9800" u="sng" dirty="0"/>
              <a:t>14 rencontres du CA </a:t>
            </a:r>
            <a:r>
              <a:rPr lang="fr-CA" sz="9800" dirty="0"/>
              <a:t>(majorité tenus au collège St-Alexandre)</a:t>
            </a:r>
          </a:p>
          <a:p>
            <a:endParaRPr lang="fr-CA" sz="9800" dirty="0"/>
          </a:p>
          <a:p>
            <a:r>
              <a:rPr lang="fr-CA" sz="9800" b="1" dirty="0"/>
              <a:t>Incroyable travail de tous nos bénévoles                              (CA et autres) </a:t>
            </a:r>
          </a:p>
          <a:p>
            <a:endParaRPr lang="fr-CA" dirty="0"/>
          </a:p>
          <a:p>
            <a:pPr>
              <a:buNone/>
            </a:pPr>
            <a:endParaRPr lang="fr-CA" sz="8600" dirty="0"/>
          </a:p>
        </p:txBody>
      </p:sp>
      <p:sp>
        <p:nvSpPr>
          <p:cNvPr id="5" name="Footer Placeholder 4"/>
          <p:cNvSpPr>
            <a:spLocks noGrp="1"/>
          </p:cNvSpPr>
          <p:nvPr>
            <p:ph type="ftr" sz="quarter" idx="11"/>
          </p:nvPr>
        </p:nvSpPr>
        <p:spPr/>
        <p:txBody>
          <a:bodyPr/>
          <a:lstStyle/>
          <a:p>
            <a:r>
              <a:rPr lang="en-US"/>
              <a:t>vlx.ca</a:t>
            </a:r>
          </a:p>
        </p:txBody>
      </p:sp>
      <p:sp>
        <p:nvSpPr>
          <p:cNvPr id="15" name="Date Placeholder 3"/>
          <p:cNvSpPr>
            <a:spLocks noGrp="1"/>
          </p:cNvSpPr>
          <p:nvPr>
            <p:ph type="dt" sz="half" idx="10"/>
          </p:nvPr>
        </p:nvSpPr>
        <p:spPr>
          <a:xfrm>
            <a:off x="4427984" y="6453336"/>
            <a:ext cx="2592288" cy="404664"/>
          </a:xfrm>
        </p:spPr>
        <p:txBody>
          <a:bodyPr/>
          <a:lstStyle/>
          <a:p>
            <a:pPr algn="r"/>
            <a:fld id="{AE74F76D-988E-45F9-94C8-8288AABFD71C}" type="datetime1">
              <a:rPr lang="en-CA" b="1" smtClean="0">
                <a:solidFill>
                  <a:schemeClr val="tx1"/>
                </a:solidFill>
              </a:rPr>
              <a:pPr algn="r"/>
              <a:t>28/09/2016</a:t>
            </a:fld>
            <a:endParaRPr lang="en-US" b="1" dirty="0">
              <a:solidFill>
                <a:schemeClr val="tx1"/>
              </a:solidFill>
            </a:endParaRPr>
          </a:p>
        </p:txBody>
      </p:sp>
      <p:sp>
        <p:nvSpPr>
          <p:cNvPr id="16" name="Footer Placeholder 5"/>
          <p:cNvSpPr txBox="1">
            <a:spLocks/>
          </p:cNvSpPr>
          <p:nvPr/>
        </p:nvSpPr>
        <p:spPr>
          <a:xfrm>
            <a:off x="7092280" y="6453336"/>
            <a:ext cx="1224136"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arlimbour.org</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pages.jpg"/>
          <p:cNvPicPr>
            <a:picLocks noChangeAspect="1"/>
          </p:cNvPicPr>
          <p:nvPr/>
        </p:nvPicPr>
        <p:blipFill>
          <a:blip r:embed="rId2" cstate="print"/>
          <a:stretch>
            <a:fillRect/>
          </a:stretch>
        </p:blipFill>
        <p:spPr>
          <a:xfrm>
            <a:off x="0" y="0"/>
            <a:ext cx="9144000" cy="6858000"/>
          </a:xfrm>
          <a:prstGeom prst="rect">
            <a:avLst/>
          </a:prstGeom>
        </p:spPr>
      </p:pic>
      <p:sp>
        <p:nvSpPr>
          <p:cNvPr id="8" name="Date Placeholder 3"/>
          <p:cNvSpPr txBox="1">
            <a:spLocks/>
          </p:cNvSpPr>
          <p:nvPr/>
        </p:nvSpPr>
        <p:spPr>
          <a:xfrm>
            <a:off x="4932040" y="6453336"/>
            <a:ext cx="2592288"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lide Number Placeholder 4"/>
          <p:cNvSpPr txBox="1">
            <a:spLocks/>
          </p:cNvSpPr>
          <p:nvPr/>
        </p:nvSpPr>
        <p:spPr>
          <a:xfrm>
            <a:off x="8316416" y="6448251"/>
            <a:ext cx="72008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F9B0B4-36FD-4BCF-B32C-E14FAD97FCE4}"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Logo_ARL_Web.jpg"/>
          <p:cNvPicPr>
            <a:picLocks noChangeAspect="1"/>
          </p:cNvPicPr>
          <p:nvPr/>
        </p:nvPicPr>
        <p:blipFill>
          <a:blip r:embed="rId3" cstate="print"/>
          <a:stretch>
            <a:fillRect/>
          </a:stretch>
        </p:blipFill>
        <p:spPr>
          <a:xfrm>
            <a:off x="8172400" y="461420"/>
            <a:ext cx="844029" cy="665259"/>
          </a:xfrm>
          <a:prstGeom prst="rect">
            <a:avLst/>
          </a:prstGeom>
        </p:spPr>
      </p:pic>
      <p:sp>
        <p:nvSpPr>
          <p:cNvPr id="12" name="Rectangle 11"/>
          <p:cNvSpPr/>
          <p:nvPr/>
        </p:nvSpPr>
        <p:spPr>
          <a:xfrm>
            <a:off x="0" y="0"/>
            <a:ext cx="179512"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544" y="0"/>
            <a:ext cx="8229600" cy="1143000"/>
          </a:xfrm>
        </p:spPr>
        <p:txBody>
          <a:bodyPr/>
          <a:lstStyle/>
          <a:p>
            <a:r>
              <a:rPr lang="fr-CA" dirty="0"/>
              <a:t>Rapport du président du CA - 2</a:t>
            </a:r>
            <a:endParaRPr lang="en-US" dirty="0"/>
          </a:p>
        </p:txBody>
      </p:sp>
      <p:sp>
        <p:nvSpPr>
          <p:cNvPr id="3" name="Content Placeholder 2"/>
          <p:cNvSpPr>
            <a:spLocks noGrp="1"/>
          </p:cNvSpPr>
          <p:nvPr>
            <p:ph idx="1"/>
          </p:nvPr>
        </p:nvSpPr>
        <p:spPr>
          <a:xfrm>
            <a:off x="179512" y="908720"/>
            <a:ext cx="8784976" cy="4536504"/>
          </a:xfrm>
        </p:spPr>
        <p:txBody>
          <a:bodyPr>
            <a:normAutofit fontScale="70000" lnSpcReduction="20000"/>
          </a:bodyPr>
          <a:lstStyle/>
          <a:p>
            <a:r>
              <a:rPr lang="fr-CA" b="1" u="sng" dirty="0"/>
              <a:t>Notre mission</a:t>
            </a:r>
            <a:r>
              <a:rPr lang="fr-CA" dirty="0"/>
              <a:t>:</a:t>
            </a:r>
          </a:p>
          <a:p>
            <a:pPr>
              <a:buNone/>
            </a:pPr>
            <a:r>
              <a:rPr lang="fr-CA" dirty="0"/>
              <a:t> </a:t>
            </a:r>
          </a:p>
          <a:p>
            <a:pPr>
              <a:buNone/>
            </a:pPr>
            <a:r>
              <a:rPr lang="fr-CA" dirty="0"/>
              <a:t>– d’être un </a:t>
            </a:r>
            <a:r>
              <a:rPr lang="fr-CA" u="sng" dirty="0"/>
              <a:t>forum de discussion </a:t>
            </a:r>
            <a:r>
              <a:rPr lang="fr-CA" dirty="0"/>
              <a:t>sur les préoccupations des résidents du district électoral de </a:t>
            </a:r>
            <a:r>
              <a:rPr lang="fr-CA" dirty="0" err="1"/>
              <a:t>Limbour</a:t>
            </a:r>
            <a:r>
              <a:rPr lang="fr-CA" dirty="0"/>
              <a:t>, et sur les projets proposés pour répondre à ces préoccupations;</a:t>
            </a:r>
            <a:endParaRPr lang="en-US" dirty="0"/>
          </a:p>
          <a:p>
            <a:pPr>
              <a:buNone/>
            </a:pPr>
            <a:r>
              <a:rPr lang="fr-CA" dirty="0"/>
              <a:t> </a:t>
            </a:r>
            <a:endParaRPr lang="en-US" dirty="0"/>
          </a:p>
          <a:p>
            <a:pPr>
              <a:buNone/>
            </a:pPr>
            <a:r>
              <a:rPr lang="fr-CA" dirty="0"/>
              <a:t>– de travailler à </a:t>
            </a:r>
            <a:r>
              <a:rPr lang="fr-CA" u="sng" dirty="0"/>
              <a:t>l’avancement des dossiers </a:t>
            </a:r>
            <a:r>
              <a:rPr lang="fr-CA" dirty="0"/>
              <a:t>touchant les résidents du district électoral de </a:t>
            </a:r>
            <a:r>
              <a:rPr lang="fr-CA" dirty="0" err="1"/>
              <a:t>Limbour</a:t>
            </a:r>
            <a:r>
              <a:rPr lang="fr-CA" dirty="0"/>
              <a:t>, incluant (sans s’y limiter) la circulation, la protection de l’environnement ainsi que le maintien et l’amélioration de la qualité de vie;</a:t>
            </a:r>
            <a:endParaRPr lang="en-US" dirty="0"/>
          </a:p>
          <a:p>
            <a:pPr>
              <a:buNone/>
            </a:pPr>
            <a:r>
              <a:rPr lang="fr-CA" dirty="0"/>
              <a:t> </a:t>
            </a:r>
            <a:endParaRPr lang="en-US" dirty="0"/>
          </a:p>
          <a:p>
            <a:pPr>
              <a:buNone/>
            </a:pPr>
            <a:r>
              <a:rPr lang="fr-CA" dirty="0"/>
              <a:t>– d’être </a:t>
            </a:r>
            <a:r>
              <a:rPr lang="fr-CA" u="sng" dirty="0"/>
              <a:t>la voix des citoyens </a:t>
            </a:r>
            <a:r>
              <a:rPr lang="fr-CA" dirty="0"/>
              <a:t>du district électoral de </a:t>
            </a:r>
            <a:r>
              <a:rPr lang="fr-CA" dirty="0" err="1"/>
              <a:t>Limbour</a:t>
            </a:r>
            <a:r>
              <a:rPr lang="fr-CA" dirty="0"/>
              <a:t> auprès de tous les paliers gouvernementaux;</a:t>
            </a:r>
            <a:endParaRPr lang="en-US" dirty="0"/>
          </a:p>
          <a:p>
            <a:pPr>
              <a:buNone/>
            </a:pPr>
            <a:r>
              <a:rPr lang="fr-CA" dirty="0"/>
              <a:t> </a:t>
            </a:r>
          </a:p>
          <a:p>
            <a:pPr>
              <a:buNone/>
            </a:pPr>
            <a:endParaRPr lang="fr-CA" sz="8600" dirty="0"/>
          </a:p>
        </p:txBody>
      </p:sp>
      <p:sp>
        <p:nvSpPr>
          <p:cNvPr id="5" name="Footer Placeholder 4"/>
          <p:cNvSpPr>
            <a:spLocks noGrp="1"/>
          </p:cNvSpPr>
          <p:nvPr>
            <p:ph type="ftr" sz="quarter" idx="11"/>
          </p:nvPr>
        </p:nvSpPr>
        <p:spPr/>
        <p:txBody>
          <a:bodyPr/>
          <a:lstStyle/>
          <a:p>
            <a:r>
              <a:rPr lang="en-US"/>
              <a:t>vlx.ca</a:t>
            </a:r>
          </a:p>
        </p:txBody>
      </p:sp>
      <p:sp>
        <p:nvSpPr>
          <p:cNvPr id="15" name="Date Placeholder 3"/>
          <p:cNvSpPr>
            <a:spLocks noGrp="1"/>
          </p:cNvSpPr>
          <p:nvPr>
            <p:ph type="dt" sz="half" idx="10"/>
          </p:nvPr>
        </p:nvSpPr>
        <p:spPr>
          <a:xfrm>
            <a:off x="4427984" y="6453336"/>
            <a:ext cx="2592288" cy="404664"/>
          </a:xfrm>
        </p:spPr>
        <p:txBody>
          <a:bodyPr/>
          <a:lstStyle/>
          <a:p>
            <a:pPr algn="r"/>
            <a:fld id="{AE74F76D-988E-45F9-94C8-8288AABFD71C}" type="datetime1">
              <a:rPr lang="en-CA" b="1" smtClean="0">
                <a:solidFill>
                  <a:schemeClr val="tx1"/>
                </a:solidFill>
              </a:rPr>
              <a:pPr algn="r"/>
              <a:t>28/09/2016</a:t>
            </a:fld>
            <a:endParaRPr lang="en-US" b="1" dirty="0">
              <a:solidFill>
                <a:schemeClr val="tx1"/>
              </a:solidFill>
            </a:endParaRPr>
          </a:p>
        </p:txBody>
      </p:sp>
      <p:sp>
        <p:nvSpPr>
          <p:cNvPr id="16" name="Footer Placeholder 5"/>
          <p:cNvSpPr txBox="1">
            <a:spLocks/>
          </p:cNvSpPr>
          <p:nvPr/>
        </p:nvSpPr>
        <p:spPr>
          <a:xfrm>
            <a:off x="7092280" y="6453336"/>
            <a:ext cx="1224136"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arlimbour.org</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pages.jpg"/>
          <p:cNvPicPr>
            <a:picLocks noChangeAspect="1"/>
          </p:cNvPicPr>
          <p:nvPr/>
        </p:nvPicPr>
        <p:blipFill>
          <a:blip r:embed="rId2" cstate="print"/>
          <a:stretch>
            <a:fillRect/>
          </a:stretch>
        </p:blipFill>
        <p:spPr>
          <a:xfrm>
            <a:off x="0" y="0"/>
            <a:ext cx="9144000" cy="6858000"/>
          </a:xfrm>
          <a:prstGeom prst="rect">
            <a:avLst/>
          </a:prstGeom>
        </p:spPr>
      </p:pic>
      <p:sp>
        <p:nvSpPr>
          <p:cNvPr id="8" name="Date Placeholder 3"/>
          <p:cNvSpPr txBox="1">
            <a:spLocks/>
          </p:cNvSpPr>
          <p:nvPr/>
        </p:nvSpPr>
        <p:spPr>
          <a:xfrm>
            <a:off x="4932040" y="6453336"/>
            <a:ext cx="2592288"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lide Number Placeholder 4"/>
          <p:cNvSpPr txBox="1">
            <a:spLocks/>
          </p:cNvSpPr>
          <p:nvPr/>
        </p:nvSpPr>
        <p:spPr>
          <a:xfrm>
            <a:off x="8316416" y="6448251"/>
            <a:ext cx="72008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F9B0B4-36FD-4BCF-B32C-E14FAD97FCE4}"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Logo_ARL_Web.jpg"/>
          <p:cNvPicPr>
            <a:picLocks noChangeAspect="1"/>
          </p:cNvPicPr>
          <p:nvPr/>
        </p:nvPicPr>
        <p:blipFill>
          <a:blip r:embed="rId3" cstate="print"/>
          <a:stretch>
            <a:fillRect/>
          </a:stretch>
        </p:blipFill>
        <p:spPr>
          <a:xfrm>
            <a:off x="8172400" y="461420"/>
            <a:ext cx="844029" cy="665259"/>
          </a:xfrm>
          <a:prstGeom prst="rect">
            <a:avLst/>
          </a:prstGeom>
        </p:spPr>
      </p:pic>
      <p:sp>
        <p:nvSpPr>
          <p:cNvPr id="12" name="Rectangle 11"/>
          <p:cNvSpPr/>
          <p:nvPr/>
        </p:nvSpPr>
        <p:spPr>
          <a:xfrm>
            <a:off x="0" y="0"/>
            <a:ext cx="179512"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544" y="0"/>
            <a:ext cx="8229600" cy="1143000"/>
          </a:xfrm>
        </p:spPr>
        <p:txBody>
          <a:bodyPr/>
          <a:lstStyle/>
          <a:p>
            <a:r>
              <a:rPr lang="fr-CA" dirty="0"/>
              <a:t>Rapport du président du CA - 3</a:t>
            </a:r>
            <a:endParaRPr lang="en-US" dirty="0"/>
          </a:p>
        </p:txBody>
      </p:sp>
      <p:sp>
        <p:nvSpPr>
          <p:cNvPr id="3" name="Content Placeholder 2"/>
          <p:cNvSpPr>
            <a:spLocks noGrp="1"/>
          </p:cNvSpPr>
          <p:nvPr>
            <p:ph idx="1"/>
          </p:nvPr>
        </p:nvSpPr>
        <p:spPr>
          <a:xfrm>
            <a:off x="179512" y="908720"/>
            <a:ext cx="8784976" cy="4536504"/>
          </a:xfrm>
        </p:spPr>
        <p:txBody>
          <a:bodyPr>
            <a:normAutofit fontScale="70000" lnSpcReduction="20000"/>
          </a:bodyPr>
          <a:lstStyle/>
          <a:p>
            <a:r>
              <a:rPr lang="fr-CA" b="1" u="sng" dirty="0"/>
              <a:t>Notre mission…</a:t>
            </a:r>
            <a:r>
              <a:rPr lang="fr-CA" dirty="0"/>
              <a:t>:</a:t>
            </a:r>
          </a:p>
          <a:p>
            <a:pPr>
              <a:buNone/>
            </a:pPr>
            <a:r>
              <a:rPr lang="fr-CA" dirty="0"/>
              <a:t> </a:t>
            </a:r>
          </a:p>
          <a:p>
            <a:pPr>
              <a:buNone/>
            </a:pPr>
            <a:r>
              <a:rPr lang="fr-CA" dirty="0"/>
              <a:t>– de travailler </a:t>
            </a:r>
            <a:r>
              <a:rPr lang="fr-CA" u="sng" dirty="0"/>
              <a:t>au développement des communautés </a:t>
            </a:r>
            <a:r>
              <a:rPr lang="fr-CA" dirty="0"/>
              <a:t>de </a:t>
            </a:r>
            <a:r>
              <a:rPr lang="fr-CA" dirty="0" err="1"/>
              <a:t>Limbour</a:t>
            </a:r>
            <a:r>
              <a:rPr lang="fr-CA" dirty="0"/>
              <a:t>, Côte-d’Azur et </a:t>
            </a:r>
            <a:r>
              <a:rPr lang="fr-CA" dirty="0" err="1"/>
              <a:t>Mont-Luc</a:t>
            </a:r>
            <a:r>
              <a:rPr lang="fr-CA" dirty="0"/>
              <a:t> et d’une prise de conscience des enjeux qui affectent leurs résidents, dans un esprit d’amélioration de la qualité de vie de ces communautés et en collaboration avec d’autres groupes aux intérêts convergents;</a:t>
            </a:r>
            <a:endParaRPr lang="en-US" dirty="0"/>
          </a:p>
          <a:p>
            <a:pPr>
              <a:buNone/>
            </a:pPr>
            <a:r>
              <a:rPr lang="fr-CA" dirty="0"/>
              <a:t> </a:t>
            </a:r>
            <a:endParaRPr lang="en-US" dirty="0"/>
          </a:p>
          <a:p>
            <a:pPr>
              <a:buNone/>
            </a:pPr>
            <a:r>
              <a:rPr lang="fr-CA" dirty="0"/>
              <a:t>– de s’engager à </a:t>
            </a:r>
            <a:r>
              <a:rPr lang="fr-CA" u="sng" dirty="0"/>
              <a:t>protéger l’intégrité écologique des boisés et des terres humides du district électoral de Limbour </a:t>
            </a:r>
            <a:r>
              <a:rPr lang="fr-CA" dirty="0"/>
              <a:t>en s’appuyant sur les connaissances et les pratiques exemplaires en matière d’environnement, d’urbanisme et de déplacements urbains, ainsi que sur des partenariats stratégiques. </a:t>
            </a:r>
          </a:p>
          <a:p>
            <a:pPr>
              <a:buNone/>
            </a:pPr>
            <a:r>
              <a:rPr lang="fr-CA" dirty="0"/>
              <a:t> </a:t>
            </a:r>
          </a:p>
          <a:p>
            <a:pPr>
              <a:buNone/>
            </a:pPr>
            <a:endParaRPr lang="fr-CA" sz="8600" dirty="0"/>
          </a:p>
        </p:txBody>
      </p:sp>
      <p:sp>
        <p:nvSpPr>
          <p:cNvPr id="5" name="Footer Placeholder 4"/>
          <p:cNvSpPr>
            <a:spLocks noGrp="1"/>
          </p:cNvSpPr>
          <p:nvPr>
            <p:ph type="ftr" sz="quarter" idx="11"/>
          </p:nvPr>
        </p:nvSpPr>
        <p:spPr/>
        <p:txBody>
          <a:bodyPr/>
          <a:lstStyle/>
          <a:p>
            <a:r>
              <a:rPr lang="en-US"/>
              <a:t>vlx.ca</a:t>
            </a:r>
          </a:p>
        </p:txBody>
      </p:sp>
      <p:sp>
        <p:nvSpPr>
          <p:cNvPr id="15" name="Date Placeholder 3"/>
          <p:cNvSpPr>
            <a:spLocks noGrp="1"/>
          </p:cNvSpPr>
          <p:nvPr>
            <p:ph type="dt" sz="half" idx="10"/>
          </p:nvPr>
        </p:nvSpPr>
        <p:spPr>
          <a:xfrm>
            <a:off x="4427984" y="6453336"/>
            <a:ext cx="2592288" cy="404664"/>
          </a:xfrm>
        </p:spPr>
        <p:txBody>
          <a:bodyPr/>
          <a:lstStyle/>
          <a:p>
            <a:pPr algn="r"/>
            <a:fld id="{AE74F76D-988E-45F9-94C8-8288AABFD71C}" type="datetime1">
              <a:rPr lang="en-CA" b="1" smtClean="0">
                <a:solidFill>
                  <a:schemeClr val="tx1"/>
                </a:solidFill>
              </a:rPr>
              <a:pPr algn="r"/>
              <a:t>28/09/2016</a:t>
            </a:fld>
            <a:endParaRPr lang="en-US" b="1" dirty="0">
              <a:solidFill>
                <a:schemeClr val="tx1"/>
              </a:solidFill>
            </a:endParaRPr>
          </a:p>
        </p:txBody>
      </p:sp>
      <p:sp>
        <p:nvSpPr>
          <p:cNvPr id="16" name="Footer Placeholder 5"/>
          <p:cNvSpPr txBox="1">
            <a:spLocks/>
          </p:cNvSpPr>
          <p:nvPr/>
        </p:nvSpPr>
        <p:spPr>
          <a:xfrm>
            <a:off x="7092280" y="6453336"/>
            <a:ext cx="1224136"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arlimbour.org</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pages.jpg"/>
          <p:cNvPicPr>
            <a:picLocks noChangeAspect="1"/>
          </p:cNvPicPr>
          <p:nvPr/>
        </p:nvPicPr>
        <p:blipFill>
          <a:blip r:embed="rId2" cstate="print"/>
          <a:stretch>
            <a:fillRect/>
          </a:stretch>
        </p:blipFill>
        <p:spPr>
          <a:xfrm>
            <a:off x="0" y="0"/>
            <a:ext cx="9144000" cy="6858000"/>
          </a:xfrm>
          <a:prstGeom prst="rect">
            <a:avLst/>
          </a:prstGeom>
        </p:spPr>
      </p:pic>
      <p:sp>
        <p:nvSpPr>
          <p:cNvPr id="8" name="Date Placeholder 3"/>
          <p:cNvSpPr txBox="1">
            <a:spLocks/>
          </p:cNvSpPr>
          <p:nvPr/>
        </p:nvSpPr>
        <p:spPr>
          <a:xfrm>
            <a:off x="4932040" y="6453336"/>
            <a:ext cx="2592288"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lide Number Placeholder 4"/>
          <p:cNvSpPr txBox="1">
            <a:spLocks/>
          </p:cNvSpPr>
          <p:nvPr/>
        </p:nvSpPr>
        <p:spPr>
          <a:xfrm>
            <a:off x="8316416" y="6448251"/>
            <a:ext cx="72008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F9B0B4-36FD-4BCF-B32C-E14FAD97FCE4}" type="slidenum">
              <a:rPr kumimoji="0" lang="en-US" sz="1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Logo_ARL_Web.jpg"/>
          <p:cNvPicPr>
            <a:picLocks noChangeAspect="1"/>
          </p:cNvPicPr>
          <p:nvPr/>
        </p:nvPicPr>
        <p:blipFill>
          <a:blip r:embed="rId3" cstate="print"/>
          <a:stretch>
            <a:fillRect/>
          </a:stretch>
        </p:blipFill>
        <p:spPr>
          <a:xfrm>
            <a:off x="8172400" y="461420"/>
            <a:ext cx="844029" cy="665259"/>
          </a:xfrm>
          <a:prstGeom prst="rect">
            <a:avLst/>
          </a:prstGeom>
        </p:spPr>
      </p:pic>
      <p:sp>
        <p:nvSpPr>
          <p:cNvPr id="12" name="Rectangle 11"/>
          <p:cNvSpPr/>
          <p:nvPr/>
        </p:nvSpPr>
        <p:spPr>
          <a:xfrm>
            <a:off x="0" y="0"/>
            <a:ext cx="179512"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544" y="0"/>
            <a:ext cx="8229600" cy="1143000"/>
          </a:xfrm>
        </p:spPr>
        <p:txBody>
          <a:bodyPr/>
          <a:lstStyle/>
          <a:p>
            <a:r>
              <a:rPr lang="fr-CA" dirty="0"/>
              <a:t>Rapport du président du CA - 4</a:t>
            </a:r>
            <a:endParaRPr lang="en-US" dirty="0"/>
          </a:p>
        </p:txBody>
      </p:sp>
      <p:sp>
        <p:nvSpPr>
          <p:cNvPr id="3" name="Content Placeholder 2"/>
          <p:cNvSpPr>
            <a:spLocks noGrp="1"/>
          </p:cNvSpPr>
          <p:nvPr>
            <p:ph idx="1"/>
          </p:nvPr>
        </p:nvSpPr>
        <p:spPr>
          <a:xfrm>
            <a:off x="179512" y="908720"/>
            <a:ext cx="8784976" cy="4536504"/>
          </a:xfrm>
        </p:spPr>
        <p:txBody>
          <a:bodyPr>
            <a:normAutofit fontScale="47500" lnSpcReduction="20000"/>
          </a:bodyPr>
          <a:lstStyle/>
          <a:p>
            <a:r>
              <a:rPr lang="fr-CA" sz="3600" dirty="0"/>
              <a:t>Relations avec les différents paliers gouvernementaux: </a:t>
            </a:r>
          </a:p>
          <a:p>
            <a:endParaRPr lang="fr-CA" sz="3600" dirty="0"/>
          </a:p>
          <a:p>
            <a:pPr lvl="1">
              <a:buFont typeface="Wingdings" pitchFamily="2" charset="2"/>
              <a:buChar char="Ø"/>
            </a:pPr>
            <a:r>
              <a:rPr lang="fr-CA" sz="3600" dirty="0"/>
              <a:t>Députés fédéraux (W. Amos et S. </a:t>
            </a:r>
            <a:r>
              <a:rPr lang="fr-CA" sz="3600" dirty="0" err="1"/>
              <a:t>MacKinnon</a:t>
            </a:r>
            <a:r>
              <a:rPr lang="fr-CA" sz="3600" dirty="0"/>
              <a:t>)</a:t>
            </a:r>
          </a:p>
          <a:p>
            <a:pPr lvl="1">
              <a:buFont typeface="Wingdings" pitchFamily="2" charset="2"/>
              <a:buChar char="Ø"/>
            </a:pPr>
            <a:r>
              <a:rPr lang="fr-CA" sz="3600" dirty="0"/>
              <a:t>Député provincial (S. Vallée)</a:t>
            </a:r>
          </a:p>
          <a:p>
            <a:pPr lvl="1">
              <a:buFont typeface="Wingdings" pitchFamily="2" charset="2"/>
              <a:buChar char="Ø"/>
            </a:pPr>
            <a:r>
              <a:rPr lang="fr-CA" sz="3600" dirty="0"/>
              <a:t>Maires (Gatineau: M. </a:t>
            </a:r>
            <a:r>
              <a:rPr lang="fr-CA" sz="3600" dirty="0" err="1"/>
              <a:t>Pednauld</a:t>
            </a:r>
            <a:r>
              <a:rPr lang="fr-CA" sz="3600" dirty="0"/>
              <a:t>-</a:t>
            </a:r>
            <a:r>
              <a:rPr lang="fr-CA" sz="3600" dirty="0" err="1"/>
              <a:t>Jobin</a:t>
            </a:r>
            <a:r>
              <a:rPr lang="fr-CA" sz="3600" dirty="0"/>
              <a:t>,  </a:t>
            </a:r>
            <a:r>
              <a:rPr lang="fr-CA" sz="3600" dirty="0" err="1"/>
              <a:t>Cantley</a:t>
            </a:r>
            <a:r>
              <a:rPr lang="fr-CA" sz="3600" dirty="0"/>
              <a:t>: M. Brunette)</a:t>
            </a:r>
          </a:p>
          <a:p>
            <a:pPr lvl="1">
              <a:buFont typeface="Wingdings" pitchFamily="2" charset="2"/>
              <a:buChar char="Ø"/>
            </a:pPr>
            <a:r>
              <a:rPr lang="fr-CA" sz="3600" dirty="0"/>
              <a:t>Conseiller municipal (</a:t>
            </a:r>
            <a:r>
              <a:rPr lang="fr-CA" sz="3600" dirty="0" err="1"/>
              <a:t>Limbour</a:t>
            </a:r>
            <a:r>
              <a:rPr lang="fr-CA" sz="3600" dirty="0"/>
              <a:t>: C. Tessier, et plusieurs autres</a:t>
            </a:r>
          </a:p>
          <a:p>
            <a:pPr lvl="1">
              <a:buFont typeface="Wingdings" pitchFamily="2" charset="2"/>
              <a:buChar char="Ø"/>
            </a:pPr>
            <a:r>
              <a:rPr lang="fr-CA" sz="3600" dirty="0"/>
              <a:t>Comité consultatif d’urbanisme (M. R. Bégin)  </a:t>
            </a:r>
          </a:p>
          <a:p>
            <a:pPr lvl="1">
              <a:buFont typeface="Wingdings" pitchFamily="2" charset="2"/>
              <a:buChar char="Ø"/>
            </a:pPr>
            <a:r>
              <a:rPr lang="fr-CA" sz="3600" dirty="0"/>
              <a:t>Services de la ville de Gatineau (Mme C. Marchand – Service de l’urbanisme et du développement durable (SUDD), M. </a:t>
            </a:r>
            <a:r>
              <a:rPr lang="fr-CA" sz="3600" dirty="0" err="1"/>
              <a:t>Phaneuf</a:t>
            </a:r>
            <a:r>
              <a:rPr lang="fr-CA" sz="3600" dirty="0"/>
              <a:t>, Directeur territorial-Centre de services de Gatineau, S. Ouellet, Service du greffe)</a:t>
            </a:r>
          </a:p>
          <a:p>
            <a:pPr marL="514350" indent="-514350">
              <a:lnSpc>
                <a:spcPct val="170000"/>
              </a:lnSpc>
            </a:pPr>
            <a:r>
              <a:rPr lang="fr-CA" sz="3600" dirty="0"/>
              <a:t>Assurance –responsabilité pour le CA et l’ARL</a:t>
            </a:r>
            <a:endParaRPr lang="en-US" sz="3600" dirty="0"/>
          </a:p>
          <a:p>
            <a:pPr marL="514350" indent="-514350">
              <a:lnSpc>
                <a:spcPct val="170000"/>
              </a:lnSpc>
            </a:pPr>
            <a:r>
              <a:rPr lang="fr-CA" sz="3600" dirty="0"/>
              <a:t>Reconnaissance par la ville: Partenaire de soutien (Février 2016)</a:t>
            </a:r>
          </a:p>
          <a:p>
            <a:pPr marL="514350" indent="-514350">
              <a:lnSpc>
                <a:spcPct val="170000"/>
              </a:lnSpc>
            </a:pPr>
            <a:r>
              <a:rPr lang="fr-CA" sz="3600" dirty="0"/>
              <a:t>Subventions:  Maire-Conseiller-Services de la ville                                                                      (à partir de Juin 2016 seulement – prêts des membres du CA auparavant…)</a:t>
            </a:r>
          </a:p>
          <a:p>
            <a:endParaRPr lang="fr-CA" dirty="0"/>
          </a:p>
          <a:p>
            <a:endParaRPr lang="fr-CA" dirty="0"/>
          </a:p>
          <a:p>
            <a:pPr>
              <a:buNone/>
            </a:pPr>
            <a:endParaRPr lang="fr-CA" sz="8600" dirty="0"/>
          </a:p>
        </p:txBody>
      </p:sp>
      <p:sp>
        <p:nvSpPr>
          <p:cNvPr id="5" name="Footer Placeholder 4"/>
          <p:cNvSpPr>
            <a:spLocks noGrp="1"/>
          </p:cNvSpPr>
          <p:nvPr>
            <p:ph type="ftr" sz="quarter" idx="11"/>
          </p:nvPr>
        </p:nvSpPr>
        <p:spPr/>
        <p:txBody>
          <a:bodyPr/>
          <a:lstStyle/>
          <a:p>
            <a:r>
              <a:rPr lang="en-US"/>
              <a:t>vlx.ca</a:t>
            </a:r>
          </a:p>
        </p:txBody>
      </p:sp>
      <p:sp>
        <p:nvSpPr>
          <p:cNvPr id="15" name="Date Placeholder 3"/>
          <p:cNvSpPr>
            <a:spLocks noGrp="1"/>
          </p:cNvSpPr>
          <p:nvPr>
            <p:ph type="dt" sz="half" idx="10"/>
          </p:nvPr>
        </p:nvSpPr>
        <p:spPr>
          <a:xfrm>
            <a:off x="4427984" y="6453336"/>
            <a:ext cx="2592288" cy="404664"/>
          </a:xfrm>
        </p:spPr>
        <p:txBody>
          <a:bodyPr/>
          <a:lstStyle/>
          <a:p>
            <a:pPr algn="r"/>
            <a:fld id="{AE74F76D-988E-45F9-94C8-8288AABFD71C}" type="datetime1">
              <a:rPr lang="en-CA" b="1" smtClean="0">
                <a:solidFill>
                  <a:schemeClr val="tx1"/>
                </a:solidFill>
              </a:rPr>
              <a:pPr algn="r"/>
              <a:t>28/09/2016</a:t>
            </a:fld>
            <a:endParaRPr lang="en-US" b="1" dirty="0">
              <a:solidFill>
                <a:schemeClr val="tx1"/>
              </a:solidFill>
            </a:endParaRPr>
          </a:p>
        </p:txBody>
      </p:sp>
      <p:sp>
        <p:nvSpPr>
          <p:cNvPr id="16" name="Footer Placeholder 5"/>
          <p:cNvSpPr txBox="1">
            <a:spLocks/>
          </p:cNvSpPr>
          <p:nvPr/>
        </p:nvSpPr>
        <p:spPr>
          <a:xfrm>
            <a:off x="7092280" y="6453336"/>
            <a:ext cx="1224136" cy="40466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arlimbour.org</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2218</TotalTime>
  <Words>1567</Words>
  <Application>Microsoft Office PowerPoint</Application>
  <PresentationFormat>On-screen Show (4:3)</PresentationFormat>
  <Paragraphs>307</Paragraphs>
  <Slides>30</Slides>
  <Notes>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Assemblée générale annuelle  2016</vt:lpstr>
      <vt:lpstr>Notre territoire…</vt:lpstr>
      <vt:lpstr>Ordre du jour</vt:lpstr>
      <vt:lpstr>Ordre du jour - 2</vt:lpstr>
      <vt:lpstr>Ordre du jour - 3</vt:lpstr>
      <vt:lpstr>Rapport du président du CA</vt:lpstr>
      <vt:lpstr>Rapport du président du CA - 2</vt:lpstr>
      <vt:lpstr>Rapport du président du CA - 3</vt:lpstr>
      <vt:lpstr>Rapport du président du CA - 4</vt:lpstr>
      <vt:lpstr>Rapport du président du CA - 5</vt:lpstr>
      <vt:lpstr>Rapport du trésorier</vt:lpstr>
      <vt:lpstr>Slide 12</vt:lpstr>
      <vt:lpstr>Slide 13</vt:lpstr>
      <vt:lpstr>Autres activités du trésorier</vt:lpstr>
      <vt:lpstr>Les enjeux financiers de l’ARL</vt:lpstr>
      <vt:lpstr>Rapport des comités de l’ARL</vt:lpstr>
      <vt:lpstr>Rapport des comités de l’ARL</vt:lpstr>
      <vt:lpstr>Rapport des comités de l’ARL</vt:lpstr>
      <vt:lpstr>Rapport des comités de l’ARL</vt:lpstr>
      <vt:lpstr>Rapport des comités de l’ARL</vt:lpstr>
      <vt:lpstr>Rapport des comités de l’ARL</vt:lpstr>
      <vt:lpstr>Rapport des comités de l’ARL</vt:lpstr>
      <vt:lpstr>Rapport des comités de l’ARL</vt:lpstr>
      <vt:lpstr>Rapport des comités de l’ARL</vt:lpstr>
      <vt:lpstr>Rapport des comités de l’ARL</vt:lpstr>
      <vt:lpstr>Rapport des comités de l’ARL</vt:lpstr>
      <vt:lpstr>Rapport du comité statutaire de l’ARL Gouvernance</vt:lpstr>
      <vt:lpstr>Varia</vt:lpstr>
      <vt:lpstr>Parole aux membres et recommandations</vt:lpstr>
      <vt:lpstr>Parole aux membres et recommandations - 2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dc:title>
  <dc:creator>HP Authorized Customer</dc:creator>
  <cp:lastModifiedBy>Patrick Larose</cp:lastModifiedBy>
  <cp:revision>99</cp:revision>
  <dcterms:created xsi:type="dcterms:W3CDTF">2013-10-29T14:59:56Z</dcterms:created>
  <dcterms:modified xsi:type="dcterms:W3CDTF">2016-09-28T20:03:44Z</dcterms:modified>
</cp:coreProperties>
</file>