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sldIdLst>
    <p:sldId id="256" r:id="rId2"/>
    <p:sldId id="257" r:id="rId3"/>
    <p:sldId id="270" r:id="rId4"/>
    <p:sldId id="260" r:id="rId5"/>
    <p:sldId id="277" r:id="rId6"/>
    <p:sldId id="261" r:id="rId7"/>
    <p:sldId id="262" r:id="rId8"/>
    <p:sldId id="263" r:id="rId9"/>
    <p:sldId id="264" r:id="rId10"/>
    <p:sldId id="278" r:id="rId11"/>
    <p:sldId id="271" r:id="rId12"/>
    <p:sldId id="279" r:id="rId13"/>
    <p:sldId id="266" r:id="rId14"/>
    <p:sldId id="272" r:id="rId15"/>
    <p:sldId id="273" r:id="rId16"/>
    <p:sldId id="274" r:id="rId17"/>
    <p:sldId id="280" r:id="rId18"/>
    <p:sldId id="275" r:id="rId19"/>
    <p:sldId id="267" r:id="rId20"/>
    <p:sldId id="281" r:id="rId21"/>
    <p:sldId id="283" r:id="rId22"/>
    <p:sldId id="268" r:id="rId23"/>
    <p:sldId id="26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80" d="100"/>
          <a:sy n="80" d="100"/>
        </p:scale>
        <p:origin x="60"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ée Amyot" userId="4b44ce99fd0088b4" providerId="LiveId" clId="{D6B7BD39-2348-4361-A5E6-80A78572A2DC}"/>
    <pc:docChg chg="custSel modSld">
      <pc:chgData name="Renée Amyot" userId="4b44ce99fd0088b4" providerId="LiveId" clId="{D6B7BD39-2348-4361-A5E6-80A78572A2DC}" dt="2024-03-25T15:14:05.903" v="101" actId="20577"/>
      <pc:docMkLst>
        <pc:docMk/>
      </pc:docMkLst>
      <pc:sldChg chg="modSp mod">
        <pc:chgData name="Renée Amyot" userId="4b44ce99fd0088b4" providerId="LiveId" clId="{D6B7BD39-2348-4361-A5E6-80A78572A2DC}" dt="2024-03-22T13:54:18.543" v="26" actId="33524"/>
        <pc:sldMkLst>
          <pc:docMk/>
          <pc:sldMk cId="437714357" sldId="262"/>
        </pc:sldMkLst>
        <pc:spChg chg="mod">
          <ac:chgData name="Renée Amyot" userId="4b44ce99fd0088b4" providerId="LiveId" clId="{D6B7BD39-2348-4361-A5E6-80A78572A2DC}" dt="2024-03-22T13:54:18.543" v="26" actId="33524"/>
          <ac:spMkLst>
            <pc:docMk/>
            <pc:sldMk cId="437714357" sldId="262"/>
            <ac:spMk id="3" creationId="{08972D6D-A86D-FF74-63D3-1208F186382E}"/>
          </ac:spMkLst>
        </pc:spChg>
      </pc:sldChg>
      <pc:sldChg chg="modSp mod">
        <pc:chgData name="Renée Amyot" userId="4b44ce99fd0088b4" providerId="LiveId" clId="{D6B7BD39-2348-4361-A5E6-80A78572A2DC}" dt="2024-03-25T15:14:05.903" v="101" actId="20577"/>
        <pc:sldMkLst>
          <pc:docMk/>
          <pc:sldMk cId="1531963047" sldId="270"/>
        </pc:sldMkLst>
        <pc:spChg chg="mod">
          <ac:chgData name="Renée Amyot" userId="4b44ce99fd0088b4" providerId="LiveId" clId="{D6B7BD39-2348-4361-A5E6-80A78572A2DC}" dt="2024-03-25T15:14:05.903" v="101" actId="20577"/>
          <ac:spMkLst>
            <pc:docMk/>
            <pc:sldMk cId="1531963047" sldId="270"/>
            <ac:spMk id="4" creationId="{86224C77-68F3-A60A-F668-D55E45393491}"/>
          </ac:spMkLst>
        </pc:spChg>
      </pc:sldChg>
      <pc:sldChg chg="modSp mod">
        <pc:chgData name="Renée Amyot" userId="4b44ce99fd0088b4" providerId="LiveId" clId="{D6B7BD39-2348-4361-A5E6-80A78572A2DC}" dt="2024-03-22T13:56:40.953" v="87" actId="20577"/>
        <pc:sldMkLst>
          <pc:docMk/>
          <pc:sldMk cId="2212068835" sldId="278"/>
        </pc:sldMkLst>
        <pc:spChg chg="mod">
          <ac:chgData name="Renée Amyot" userId="4b44ce99fd0088b4" providerId="LiveId" clId="{D6B7BD39-2348-4361-A5E6-80A78572A2DC}" dt="2024-03-22T13:56:40.953" v="87" actId="20577"/>
          <ac:spMkLst>
            <pc:docMk/>
            <pc:sldMk cId="2212068835" sldId="278"/>
            <ac:spMk id="3" creationId="{8BCE2A62-2159-CFB3-D10D-10B58183FC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370131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762381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61811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2996582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82859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2745852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2159391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389374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1028439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B43AE41-F56C-4A39-9E47-AF26CEEA5903}" type="datetimeFigureOut">
              <a:rPr lang="fr-CA" smtClean="0"/>
              <a:t>2024-03-25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424993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B43AE41-F56C-4A39-9E47-AF26CEEA5903}" type="datetimeFigureOut">
              <a:rPr lang="fr-CA" smtClean="0"/>
              <a:t>2024-03-25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354498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B43AE41-F56C-4A39-9E47-AF26CEEA5903}" type="datetimeFigureOut">
              <a:rPr lang="fr-CA" smtClean="0"/>
              <a:t>2024-03-25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1580788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B43AE41-F56C-4A39-9E47-AF26CEEA5903}" type="datetimeFigureOut">
              <a:rPr lang="fr-CA" smtClean="0"/>
              <a:t>2024-03-25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1579002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3AE41-F56C-4A39-9E47-AF26CEEA5903}" type="datetimeFigureOut">
              <a:rPr lang="fr-CA" smtClean="0"/>
              <a:t>2024-03-25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427230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B43AE41-F56C-4A39-9E47-AF26CEEA5903}" type="datetimeFigureOut">
              <a:rPr lang="fr-CA" smtClean="0"/>
              <a:t>2024-03-25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161163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B43AE41-F56C-4A39-9E47-AF26CEEA5903}" type="datetimeFigureOut">
              <a:rPr lang="fr-CA" smtClean="0"/>
              <a:t>2024-03-25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66F45B0-FA9A-4D35-8D07-1FA592B558EF}" type="slidenum">
              <a:rPr lang="fr-CA" smtClean="0"/>
              <a:t>‹N°›</a:t>
            </a:fld>
            <a:endParaRPr lang="fr-CA"/>
          </a:p>
        </p:txBody>
      </p:sp>
    </p:spTree>
    <p:extLst>
      <p:ext uri="{BB962C8B-B14F-4D97-AF65-F5344CB8AC3E}">
        <p14:creationId xmlns:p14="http://schemas.microsoft.com/office/powerpoint/2010/main" val="16846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B43AE41-F56C-4A39-9E47-AF26CEEA5903}" type="datetimeFigureOut">
              <a:rPr lang="fr-CA" smtClean="0"/>
              <a:t>2024-03-25</a:t>
            </a:fld>
            <a:endParaRPr lang="fr-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66F45B0-FA9A-4D35-8D07-1FA592B558EF}" type="slidenum">
              <a:rPr lang="fr-CA" smtClean="0"/>
              <a:t>‹N°›</a:t>
            </a:fld>
            <a:endParaRPr lang="fr-CA"/>
          </a:p>
        </p:txBody>
      </p:sp>
    </p:spTree>
    <p:extLst>
      <p:ext uri="{BB962C8B-B14F-4D97-AF65-F5344CB8AC3E}">
        <p14:creationId xmlns:p14="http://schemas.microsoft.com/office/powerpoint/2010/main" val="1675005342"/>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 id="2147483880" r:id="rId12"/>
    <p:sldLayoutId id="2147483881" r:id="rId13"/>
    <p:sldLayoutId id="2147483882" r:id="rId14"/>
    <p:sldLayoutId id="2147483883" r:id="rId15"/>
    <p:sldLayoutId id="21474838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1D21F4-B99F-DB78-2C59-6DADD38A7974}"/>
              </a:ext>
            </a:extLst>
          </p:cNvPr>
          <p:cNvSpPr>
            <a:spLocks noGrp="1"/>
          </p:cNvSpPr>
          <p:nvPr>
            <p:ph type="ctrTitle"/>
          </p:nvPr>
        </p:nvSpPr>
        <p:spPr/>
        <p:txBody>
          <a:bodyPr>
            <a:normAutofit fontScale="90000"/>
          </a:bodyPr>
          <a:lstStyle/>
          <a:p>
            <a:r>
              <a:rPr lang="fr-CA" dirty="0"/>
              <a:t>ASSOCIATION </a:t>
            </a:r>
            <a:br>
              <a:rPr lang="fr-CA" dirty="0"/>
            </a:br>
            <a:r>
              <a:rPr lang="fr-CA" dirty="0"/>
              <a:t>DES RÉSIDENTS DE LIMBOUR</a:t>
            </a:r>
            <a:br>
              <a:rPr lang="fr-CA" dirty="0"/>
            </a:br>
            <a:endParaRPr lang="fr-CA" dirty="0"/>
          </a:p>
        </p:txBody>
      </p:sp>
      <p:sp>
        <p:nvSpPr>
          <p:cNvPr id="3" name="Sous-titre 2">
            <a:extLst>
              <a:ext uri="{FF2B5EF4-FFF2-40B4-BE49-F238E27FC236}">
                <a16:creationId xmlns:a16="http://schemas.microsoft.com/office/drawing/2014/main" id="{14CA7445-645A-10BA-797D-6F666F6FFB5E}"/>
              </a:ext>
            </a:extLst>
          </p:cNvPr>
          <p:cNvSpPr>
            <a:spLocks noGrp="1"/>
          </p:cNvSpPr>
          <p:nvPr>
            <p:ph type="subTitle" idx="1"/>
          </p:nvPr>
        </p:nvSpPr>
        <p:spPr/>
        <p:txBody>
          <a:bodyPr>
            <a:normAutofit fontScale="92500" lnSpcReduction="10000"/>
          </a:bodyPr>
          <a:lstStyle/>
          <a:p>
            <a:endParaRPr lang="fr-CA" dirty="0"/>
          </a:p>
          <a:p>
            <a:r>
              <a:rPr lang="fr-CA" dirty="0"/>
              <a:t>ASSEMBLÉE GÉNÉRALE ANNUELLE 25 mars 2024</a:t>
            </a:r>
          </a:p>
          <a:p>
            <a:r>
              <a:rPr lang="fr-CA" dirty="0"/>
              <a:t>Bilan des activité année 2023</a:t>
            </a:r>
          </a:p>
        </p:txBody>
      </p:sp>
      <p:pic>
        <p:nvPicPr>
          <p:cNvPr id="4" name="Image 3">
            <a:extLst>
              <a:ext uri="{FF2B5EF4-FFF2-40B4-BE49-F238E27FC236}">
                <a16:creationId xmlns:a16="http://schemas.microsoft.com/office/drawing/2014/main" id="{886AA811-BA05-08E3-81E6-E8363BED1FF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6451" y="3792921"/>
            <a:ext cx="1159510" cy="1273995"/>
          </a:xfrm>
          <a:prstGeom prst="rect">
            <a:avLst/>
          </a:prstGeom>
        </p:spPr>
      </p:pic>
    </p:spTree>
    <p:extLst>
      <p:ext uri="{BB962C8B-B14F-4D97-AF65-F5344CB8AC3E}">
        <p14:creationId xmlns:p14="http://schemas.microsoft.com/office/powerpoint/2010/main" val="1915469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D19A92-AD10-C682-616C-802D2DDA5716}"/>
              </a:ext>
            </a:extLst>
          </p:cNvPr>
          <p:cNvSpPr>
            <a:spLocks noGrp="1"/>
          </p:cNvSpPr>
          <p:nvPr>
            <p:ph type="title"/>
          </p:nvPr>
        </p:nvSpPr>
        <p:spPr/>
        <p:txBody>
          <a:bodyPr/>
          <a:lstStyle/>
          <a:p>
            <a:r>
              <a:rPr lang="fr-CA" dirty="0"/>
              <a:t>Rapport présidente (suite)</a:t>
            </a:r>
          </a:p>
        </p:txBody>
      </p:sp>
      <p:sp>
        <p:nvSpPr>
          <p:cNvPr id="3" name="Espace réservé du contenu 2">
            <a:extLst>
              <a:ext uri="{FF2B5EF4-FFF2-40B4-BE49-F238E27FC236}">
                <a16:creationId xmlns:a16="http://schemas.microsoft.com/office/drawing/2014/main" id="{8BCE2A62-2159-CFB3-D10D-10B58183FC2A}"/>
              </a:ext>
            </a:extLst>
          </p:cNvPr>
          <p:cNvSpPr>
            <a:spLocks noGrp="1"/>
          </p:cNvSpPr>
          <p:nvPr>
            <p:ph idx="1"/>
          </p:nvPr>
        </p:nvSpPr>
        <p:spPr/>
        <p:txBody>
          <a:bodyPr>
            <a:normAutofit lnSpcReduction="10000"/>
          </a:bodyPr>
          <a:lstStyle/>
          <a:p>
            <a:pPr marL="0" indent="0">
              <a:buNone/>
            </a:pPr>
            <a:r>
              <a:rPr lang="fr-CA" sz="2000" dirty="0"/>
              <a:t>Priorité 2024</a:t>
            </a:r>
          </a:p>
          <a:p>
            <a:r>
              <a:rPr lang="fr-CA" sz="2000" dirty="0"/>
              <a:t>Plan d’action planification stratégique</a:t>
            </a:r>
          </a:p>
          <a:p>
            <a:pPr lvl="1"/>
            <a:r>
              <a:rPr lang="fr-CA" sz="2000" dirty="0"/>
              <a:t>Attraction, recrutement et rétention de bénévoles pour l’ARL</a:t>
            </a:r>
          </a:p>
          <a:p>
            <a:pPr lvl="1"/>
            <a:r>
              <a:rPr lang="fr-CA" sz="2000" dirty="0"/>
              <a:t>Peaufiner nos processus administratifs</a:t>
            </a:r>
          </a:p>
          <a:p>
            <a:pPr lvl="1"/>
            <a:r>
              <a:rPr lang="fr-CA" sz="2000" dirty="0"/>
              <a:t>Poursuivre notre rôle de porte-parole et se dotant de processus de vigie</a:t>
            </a:r>
          </a:p>
          <a:p>
            <a:r>
              <a:rPr lang="fr-CA" sz="2000" dirty="0"/>
              <a:t>Poursuivre projets </a:t>
            </a:r>
          </a:p>
          <a:p>
            <a:pPr lvl="1"/>
            <a:r>
              <a:rPr lang="fr-CA" sz="2000" dirty="0"/>
              <a:t>aire gazonnée </a:t>
            </a:r>
          </a:p>
          <a:p>
            <a:pPr lvl="1"/>
            <a:r>
              <a:rPr lang="fr-CA" sz="2000" dirty="0"/>
              <a:t>Signalisation sur le sentier du Vallon</a:t>
            </a:r>
          </a:p>
          <a:p>
            <a:pPr lvl="1"/>
            <a:r>
              <a:rPr lang="fr-CA" sz="2000" dirty="0"/>
              <a:t>Pérennité entretien du </a:t>
            </a:r>
            <a:r>
              <a:rPr lang="fr-CA" sz="2000"/>
              <a:t>sentier hivernal</a:t>
            </a:r>
            <a:endParaRPr lang="fr-CA" sz="2000" dirty="0"/>
          </a:p>
          <a:p>
            <a:endParaRPr lang="fr-CA" dirty="0"/>
          </a:p>
        </p:txBody>
      </p:sp>
    </p:spTree>
    <p:extLst>
      <p:ext uri="{BB962C8B-B14F-4D97-AF65-F5344CB8AC3E}">
        <p14:creationId xmlns:p14="http://schemas.microsoft.com/office/powerpoint/2010/main" val="2212068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8A6497-71A7-7798-5C9B-33DAA1ACF69E}"/>
              </a:ext>
            </a:extLst>
          </p:cNvPr>
          <p:cNvSpPr>
            <a:spLocks noGrp="1"/>
          </p:cNvSpPr>
          <p:nvPr>
            <p:ph type="title"/>
          </p:nvPr>
        </p:nvSpPr>
        <p:spPr/>
        <p:txBody>
          <a:bodyPr/>
          <a:lstStyle/>
          <a:p>
            <a:r>
              <a:rPr lang="fr-CA" dirty="0"/>
              <a:t>Rapport du secrétaire</a:t>
            </a:r>
          </a:p>
        </p:txBody>
      </p:sp>
      <p:sp>
        <p:nvSpPr>
          <p:cNvPr id="3" name="Espace réservé du contenu 2">
            <a:extLst>
              <a:ext uri="{FF2B5EF4-FFF2-40B4-BE49-F238E27FC236}">
                <a16:creationId xmlns:a16="http://schemas.microsoft.com/office/drawing/2014/main" id="{D1A27B26-5886-C612-8A6C-3DA9D264D591}"/>
              </a:ext>
            </a:extLst>
          </p:cNvPr>
          <p:cNvSpPr>
            <a:spLocks noGrp="1"/>
          </p:cNvSpPr>
          <p:nvPr>
            <p:ph idx="1"/>
          </p:nvPr>
        </p:nvSpPr>
        <p:spPr>
          <a:xfrm>
            <a:off x="677334" y="1518699"/>
            <a:ext cx="8596668" cy="4522663"/>
          </a:xfrm>
        </p:spPr>
        <p:txBody>
          <a:bodyPr>
            <a:normAutofit fontScale="92500" lnSpcReduction="20000"/>
          </a:bodyPr>
          <a:lstStyle/>
          <a:p>
            <a:r>
              <a:rPr lang="fr-CA" dirty="0"/>
              <a:t>10 réunions du conseil d’administration</a:t>
            </a:r>
          </a:p>
          <a:p>
            <a:r>
              <a:rPr lang="fr-CA" dirty="0"/>
              <a:t>1 Assemblée générale annuelle </a:t>
            </a:r>
          </a:p>
          <a:p>
            <a:r>
              <a:rPr lang="fr-CA" dirty="0"/>
              <a:t>Adoption de 21 résolutions</a:t>
            </a:r>
          </a:p>
          <a:p>
            <a:r>
              <a:rPr lang="fr-CA" dirty="0"/>
              <a:t>Tenue des archives de l’ARL</a:t>
            </a:r>
          </a:p>
          <a:p>
            <a:pPr lvl="1"/>
            <a:r>
              <a:rPr lang="fr-CA" dirty="0"/>
              <a:t>Procès verbaux</a:t>
            </a:r>
          </a:p>
          <a:p>
            <a:pPr lvl="2"/>
            <a:r>
              <a:rPr lang="fr-CA" dirty="0"/>
              <a:t>CA et comités</a:t>
            </a:r>
          </a:p>
          <a:p>
            <a:pPr lvl="1"/>
            <a:r>
              <a:rPr lang="fr-CA" dirty="0"/>
              <a:t>Documents divers</a:t>
            </a:r>
          </a:p>
          <a:p>
            <a:pPr lvl="1"/>
            <a:r>
              <a:rPr lang="fr-CA" dirty="0"/>
              <a:t>Liste des membres inscrits</a:t>
            </a:r>
          </a:p>
          <a:p>
            <a:r>
              <a:rPr lang="fr-CA" dirty="0"/>
              <a:t>Tenue à jour de documents officiels</a:t>
            </a:r>
          </a:p>
          <a:p>
            <a:pPr lvl="1"/>
            <a:r>
              <a:rPr lang="fr-CA" dirty="0"/>
              <a:t>Registraire des entreprises du Québec</a:t>
            </a:r>
          </a:p>
          <a:p>
            <a:pPr lvl="1"/>
            <a:r>
              <a:rPr lang="fr-CA" dirty="0"/>
              <a:t>Portail Ville</a:t>
            </a:r>
          </a:p>
          <a:p>
            <a:r>
              <a:rPr lang="fr-CA" dirty="0"/>
              <a:t>Instauration système clé pour faciliter collaboration avec les partenaires et animateurs</a:t>
            </a:r>
          </a:p>
          <a:p>
            <a:r>
              <a:rPr lang="fr-CA" dirty="0"/>
              <a:t>Élaboration politique protection des renseignements personnels </a:t>
            </a:r>
          </a:p>
          <a:p>
            <a:pPr lvl="1"/>
            <a:endParaRPr lang="fr-CA" dirty="0"/>
          </a:p>
          <a:p>
            <a:pPr marL="457200" lvl="1" indent="0">
              <a:buNone/>
            </a:pPr>
            <a:endParaRPr lang="fr-CA" dirty="0"/>
          </a:p>
        </p:txBody>
      </p:sp>
    </p:spTree>
    <p:extLst>
      <p:ext uri="{BB962C8B-B14F-4D97-AF65-F5344CB8AC3E}">
        <p14:creationId xmlns:p14="http://schemas.microsoft.com/office/powerpoint/2010/main" val="72227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179339-9FC9-B8B2-ECCA-454A7ED70BD1}"/>
              </a:ext>
            </a:extLst>
          </p:cNvPr>
          <p:cNvSpPr>
            <a:spLocks noGrp="1"/>
          </p:cNvSpPr>
          <p:nvPr>
            <p:ph type="title"/>
          </p:nvPr>
        </p:nvSpPr>
        <p:spPr/>
        <p:txBody>
          <a:bodyPr/>
          <a:lstStyle/>
          <a:p>
            <a:r>
              <a:rPr lang="fr-CA" dirty="0"/>
              <a:t>Rapport du secrétaire</a:t>
            </a:r>
          </a:p>
        </p:txBody>
      </p:sp>
      <p:sp>
        <p:nvSpPr>
          <p:cNvPr id="3" name="Espace réservé du contenu 2">
            <a:extLst>
              <a:ext uri="{FF2B5EF4-FFF2-40B4-BE49-F238E27FC236}">
                <a16:creationId xmlns:a16="http://schemas.microsoft.com/office/drawing/2014/main" id="{5D490548-2478-7CC9-BCDF-4988AACBD31E}"/>
              </a:ext>
            </a:extLst>
          </p:cNvPr>
          <p:cNvSpPr>
            <a:spLocks noGrp="1"/>
          </p:cNvSpPr>
          <p:nvPr>
            <p:ph idx="1"/>
          </p:nvPr>
        </p:nvSpPr>
        <p:spPr/>
        <p:txBody>
          <a:bodyPr/>
          <a:lstStyle/>
          <a:p>
            <a:r>
              <a:rPr lang="fr-CA" dirty="0"/>
              <a:t>Augmentation du nombre de membres inscrit de 9% depuis l’an passé</a:t>
            </a:r>
          </a:p>
          <a:p>
            <a:endParaRPr lang="fr-CA" dirty="0"/>
          </a:p>
        </p:txBody>
      </p:sp>
      <p:graphicFrame>
        <p:nvGraphicFramePr>
          <p:cNvPr id="6" name="Tableau 5">
            <a:extLst>
              <a:ext uri="{FF2B5EF4-FFF2-40B4-BE49-F238E27FC236}">
                <a16:creationId xmlns:a16="http://schemas.microsoft.com/office/drawing/2014/main" id="{26E7A514-74EB-9DEC-BAD2-4205F0FCB058}"/>
              </a:ext>
            </a:extLst>
          </p:cNvPr>
          <p:cNvGraphicFramePr>
            <a:graphicFrameLocks noGrp="1"/>
          </p:cNvGraphicFramePr>
          <p:nvPr>
            <p:extLst>
              <p:ext uri="{D42A27DB-BD31-4B8C-83A1-F6EECF244321}">
                <p14:modId xmlns:p14="http://schemas.microsoft.com/office/powerpoint/2010/main" val="1926256683"/>
              </p:ext>
            </p:extLst>
          </p:nvPr>
        </p:nvGraphicFramePr>
        <p:xfrm>
          <a:off x="1137037" y="2838617"/>
          <a:ext cx="7108466" cy="3409785"/>
        </p:xfrm>
        <a:graphic>
          <a:graphicData uri="http://schemas.openxmlformats.org/drawingml/2006/table">
            <a:tbl>
              <a:tblPr firstRow="1" firstCol="1" bandRow="1">
                <a:tableStyleId>{5C22544A-7EE6-4342-B048-85BDC9FD1C3A}</a:tableStyleId>
              </a:tblPr>
              <a:tblGrid>
                <a:gridCol w="2667411">
                  <a:extLst>
                    <a:ext uri="{9D8B030D-6E8A-4147-A177-3AD203B41FA5}">
                      <a16:colId xmlns:a16="http://schemas.microsoft.com/office/drawing/2014/main" val="3386477970"/>
                    </a:ext>
                  </a:extLst>
                </a:gridCol>
                <a:gridCol w="753898">
                  <a:extLst>
                    <a:ext uri="{9D8B030D-6E8A-4147-A177-3AD203B41FA5}">
                      <a16:colId xmlns:a16="http://schemas.microsoft.com/office/drawing/2014/main" val="20688378"/>
                    </a:ext>
                  </a:extLst>
                </a:gridCol>
                <a:gridCol w="753898">
                  <a:extLst>
                    <a:ext uri="{9D8B030D-6E8A-4147-A177-3AD203B41FA5}">
                      <a16:colId xmlns:a16="http://schemas.microsoft.com/office/drawing/2014/main" val="542661259"/>
                    </a:ext>
                  </a:extLst>
                </a:gridCol>
                <a:gridCol w="753898">
                  <a:extLst>
                    <a:ext uri="{9D8B030D-6E8A-4147-A177-3AD203B41FA5}">
                      <a16:colId xmlns:a16="http://schemas.microsoft.com/office/drawing/2014/main" val="1719504200"/>
                    </a:ext>
                  </a:extLst>
                </a:gridCol>
                <a:gridCol w="753898">
                  <a:extLst>
                    <a:ext uri="{9D8B030D-6E8A-4147-A177-3AD203B41FA5}">
                      <a16:colId xmlns:a16="http://schemas.microsoft.com/office/drawing/2014/main" val="1362149097"/>
                    </a:ext>
                  </a:extLst>
                </a:gridCol>
                <a:gridCol w="1425463">
                  <a:extLst>
                    <a:ext uri="{9D8B030D-6E8A-4147-A177-3AD203B41FA5}">
                      <a16:colId xmlns:a16="http://schemas.microsoft.com/office/drawing/2014/main" val="3952547503"/>
                    </a:ext>
                  </a:extLst>
                </a:gridCol>
              </a:tblGrid>
              <a:tr h="378865">
                <a:tc>
                  <a:txBody>
                    <a:bodyPr/>
                    <a:lstStyle/>
                    <a:p>
                      <a:pPr algn="ctr">
                        <a:lnSpc>
                          <a:spcPct val="115000"/>
                        </a:lnSpc>
                        <a:spcAft>
                          <a:spcPts val="800"/>
                        </a:spcAft>
                      </a:pPr>
                      <a:r>
                        <a:rPr lang="fr-CA" sz="1100">
                          <a:effectLst/>
                        </a:rPr>
                        <a:t>SECTEUR</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2023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2024</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 </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VARIATION</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34806562"/>
                  </a:ext>
                </a:extLst>
              </a:tr>
              <a:tr h="378865">
                <a:tc>
                  <a:txBody>
                    <a:bodyPr/>
                    <a:lstStyle/>
                    <a:p>
                      <a:pPr>
                        <a:lnSpc>
                          <a:spcPct val="115000"/>
                        </a:lnSpc>
                        <a:spcAft>
                          <a:spcPts val="800"/>
                        </a:spcAft>
                      </a:pPr>
                      <a:r>
                        <a:rPr lang="fr-CA" sz="1100">
                          <a:effectLst/>
                        </a:rPr>
                        <a:t>  Côte d’Azur</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159</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17.8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172</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17,7%</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+1,59%</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62270229"/>
                  </a:ext>
                </a:extLst>
              </a:tr>
              <a:tr h="378865">
                <a:tc>
                  <a:txBody>
                    <a:bodyPr/>
                    <a:lstStyle/>
                    <a:p>
                      <a:pPr>
                        <a:lnSpc>
                          <a:spcPct val="115000"/>
                        </a:lnSpc>
                        <a:spcAft>
                          <a:spcPts val="800"/>
                        </a:spcAft>
                      </a:pPr>
                      <a:r>
                        <a:rPr lang="fr-CA" sz="1100">
                          <a:effectLst/>
                        </a:rPr>
                        <a:t>  Des Rapides</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11</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1.2</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11</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1,1%</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+0.0%</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13726807"/>
                  </a:ext>
                </a:extLst>
              </a:tr>
              <a:tr h="378865">
                <a:tc>
                  <a:txBody>
                    <a:bodyPr/>
                    <a:lstStyle/>
                    <a:p>
                      <a:pPr>
                        <a:lnSpc>
                          <a:spcPct val="115000"/>
                        </a:lnSpc>
                        <a:spcAft>
                          <a:spcPts val="800"/>
                        </a:spcAft>
                      </a:pPr>
                      <a:r>
                        <a:rPr lang="fr-CA" sz="1100">
                          <a:effectLst/>
                        </a:rPr>
                        <a:t>  L’Érablière</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108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12.1</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114</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11,7%</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+1,08%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90663448"/>
                  </a:ext>
                </a:extLst>
              </a:tr>
              <a:tr h="378865">
                <a:tc>
                  <a:txBody>
                    <a:bodyPr/>
                    <a:lstStyle/>
                    <a:p>
                      <a:pPr>
                        <a:lnSpc>
                          <a:spcPct val="115000"/>
                        </a:lnSpc>
                        <a:spcAft>
                          <a:spcPts val="800"/>
                        </a:spcAft>
                      </a:pPr>
                      <a:r>
                        <a:rPr lang="fr-CA" sz="1100">
                          <a:effectLst/>
                        </a:rPr>
                        <a:t>  Limbour</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343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38.5</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366</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37,6%</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+3,43%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40562917"/>
                  </a:ext>
                </a:extLst>
              </a:tr>
              <a:tr h="378865">
                <a:tc>
                  <a:txBody>
                    <a:bodyPr/>
                    <a:lstStyle/>
                    <a:p>
                      <a:pPr>
                        <a:lnSpc>
                          <a:spcPct val="115000"/>
                        </a:lnSpc>
                        <a:spcAft>
                          <a:spcPts val="800"/>
                        </a:spcAft>
                      </a:pPr>
                      <a:r>
                        <a:rPr lang="fr-CA" sz="1100">
                          <a:effectLst/>
                        </a:rPr>
                        <a:t>  L’Escarpement      </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53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5.3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63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6,5%</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+0.53%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61594363"/>
                  </a:ext>
                </a:extLst>
              </a:tr>
              <a:tr h="378865">
                <a:tc>
                  <a:txBody>
                    <a:bodyPr/>
                    <a:lstStyle/>
                    <a:p>
                      <a:pPr>
                        <a:lnSpc>
                          <a:spcPct val="115000"/>
                        </a:lnSpc>
                        <a:spcAft>
                          <a:spcPts val="800"/>
                        </a:spcAft>
                      </a:pPr>
                      <a:r>
                        <a:rPr lang="fr-CA" sz="1100">
                          <a:effectLst/>
                        </a:rPr>
                        <a:t>  Mont-Luc</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199</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22.3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212</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21,8%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+1,99%</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45387576"/>
                  </a:ext>
                </a:extLst>
              </a:tr>
              <a:tr h="378865">
                <a:tc>
                  <a:txBody>
                    <a:bodyPr/>
                    <a:lstStyle/>
                    <a:p>
                      <a:pPr>
                        <a:lnSpc>
                          <a:spcPct val="115000"/>
                        </a:lnSpc>
                        <a:spcAft>
                          <a:spcPts val="800"/>
                        </a:spcAft>
                      </a:pPr>
                      <a:r>
                        <a:rPr lang="fr-CA" sz="1100">
                          <a:effectLst/>
                        </a:rPr>
                        <a:t>  Rural</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18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2.0</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22</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2,3%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+0.18</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9534719"/>
                  </a:ext>
                </a:extLst>
              </a:tr>
              <a:tr h="378865">
                <a:tc>
                  <a:txBody>
                    <a:bodyPr/>
                    <a:lstStyle/>
                    <a:p>
                      <a:pPr algn="r">
                        <a:lnSpc>
                          <a:spcPct val="115000"/>
                        </a:lnSpc>
                        <a:spcAft>
                          <a:spcPts val="800"/>
                        </a:spcAft>
                      </a:pPr>
                      <a:r>
                        <a:rPr lang="fr-CA" sz="1100">
                          <a:effectLst/>
                        </a:rPr>
                        <a:t>TOTAL</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891</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 </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973</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a:effectLst/>
                        </a:rPr>
                        <a:t> </a:t>
                      </a:r>
                      <a:endParaRPr lang="fr-CA"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15000"/>
                        </a:lnSpc>
                        <a:spcAft>
                          <a:spcPts val="800"/>
                        </a:spcAft>
                      </a:pPr>
                      <a:r>
                        <a:rPr lang="fr-CA" sz="1100" dirty="0">
                          <a:effectLst/>
                        </a:rPr>
                        <a:t>+9%</a:t>
                      </a:r>
                      <a:endParaRPr lang="fr-CA"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35785020"/>
                  </a:ext>
                </a:extLst>
              </a:tr>
            </a:tbl>
          </a:graphicData>
        </a:graphic>
      </p:graphicFrame>
    </p:spTree>
    <p:extLst>
      <p:ext uri="{BB962C8B-B14F-4D97-AF65-F5344CB8AC3E}">
        <p14:creationId xmlns:p14="http://schemas.microsoft.com/office/powerpoint/2010/main" val="1483374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672496-53DF-CFC2-F167-3B70B9EB2762}"/>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A1817475-909D-2A17-31E2-BD501FBCAC05}"/>
              </a:ext>
            </a:extLst>
          </p:cNvPr>
          <p:cNvSpPr>
            <a:spLocks noGrp="1"/>
          </p:cNvSpPr>
          <p:nvPr>
            <p:ph idx="1"/>
          </p:nvPr>
        </p:nvSpPr>
        <p:spPr/>
        <p:txBody>
          <a:bodyPr/>
          <a:lstStyle/>
          <a:p>
            <a:endParaRPr lang="fr-CA" dirty="0"/>
          </a:p>
          <a:p>
            <a:endParaRPr lang="fr-CA" dirty="0"/>
          </a:p>
          <a:p>
            <a:pPr>
              <a:lnSpc>
                <a:spcPct val="107000"/>
              </a:lnSpc>
              <a:spcAft>
                <a:spcPts val="800"/>
              </a:spcAft>
            </a:pPr>
            <a:r>
              <a:rPr lang="fr-CA" dirty="0">
                <a:effectLst/>
                <a:latin typeface="Calibri" panose="020F0502020204030204" pitchFamily="34" charset="0"/>
                <a:ea typeface="Calibri" panose="020F0502020204030204" pitchFamily="34" charset="0"/>
                <a:cs typeface="Times New Roman" panose="02020603050405020304" pitchFamily="18" charset="0"/>
              </a:rPr>
              <a:t>Une programmation d’activités a été offerte aux citoyens </a:t>
            </a:r>
            <a:r>
              <a:rPr lang="fr-CA" dirty="0">
                <a:latin typeface="Calibri" panose="020F0502020204030204" pitchFamily="34" charset="0"/>
                <a:ea typeface="Calibri" panose="020F0502020204030204" pitchFamily="34" charset="0"/>
                <a:cs typeface="Times New Roman" panose="02020603050405020304" pitchFamily="18" charset="0"/>
              </a:rPr>
              <a:t>toute l’année</a:t>
            </a:r>
            <a:r>
              <a:rPr lang="fr-CA"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fr-CA" dirty="0">
                <a:latin typeface="Calibri" panose="020F0502020204030204" pitchFamily="34" charset="0"/>
                <a:ea typeface="Calibri" panose="020F0502020204030204" pitchFamily="34" charset="0"/>
                <a:cs typeface="Times New Roman" panose="02020603050405020304" pitchFamily="18" charset="0"/>
              </a:rPr>
              <a:t>Le comité de vie communautaire s’est rencontré à 7 reprises durant l’année pour vous offrir une panoplie d’activités</a:t>
            </a:r>
          </a:p>
          <a:p>
            <a:pPr>
              <a:lnSpc>
                <a:spcPct val="107000"/>
              </a:lnSpc>
              <a:spcAft>
                <a:spcPts val="800"/>
              </a:spcAft>
            </a:pPr>
            <a:r>
              <a:rPr lang="fr-CA" dirty="0">
                <a:latin typeface="Calibri" panose="020F0502020204030204" pitchFamily="34" charset="0"/>
                <a:ea typeface="Calibri" panose="020F0502020204030204" pitchFamily="34" charset="0"/>
                <a:cs typeface="Times New Roman" panose="02020603050405020304" pitchFamily="18" charset="0"/>
              </a:rPr>
              <a:t>Le sondage effectué auprès des membres (planification stratégique) offre pistes d’action pour améliorer notre offre</a:t>
            </a:r>
          </a:p>
          <a:p>
            <a:pPr marL="0" indent="0">
              <a:lnSpc>
                <a:spcPct val="107000"/>
              </a:lnSpc>
              <a:spcAft>
                <a:spcPts val="800"/>
              </a:spcAft>
              <a:buNone/>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fr-CA"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CA" sz="16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Courier New" panose="02070309020205020404" pitchFamily="49" charset="0"/>
              <a:buChar char="o"/>
            </a:pPr>
            <a:endParaRPr lang="fr-CA" dirty="0"/>
          </a:p>
          <a:p>
            <a:pPr>
              <a:spcBef>
                <a:spcPts val="600"/>
              </a:spcBef>
              <a:buFont typeface="Wingdings" panose="05000000000000000000" pitchFamily="2" charset="2"/>
              <a:buChar char="Ø"/>
            </a:pPr>
            <a:endParaRPr lang="fr-CA" dirty="0"/>
          </a:p>
        </p:txBody>
      </p:sp>
    </p:spTree>
    <p:extLst>
      <p:ext uri="{BB962C8B-B14F-4D97-AF65-F5344CB8AC3E}">
        <p14:creationId xmlns:p14="http://schemas.microsoft.com/office/powerpoint/2010/main" val="3751659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0ACC73-2906-DC1A-E0C5-720B426AD192}"/>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833478DF-2B59-3B08-A1C6-B848A2CDE163}"/>
              </a:ext>
            </a:extLst>
          </p:cNvPr>
          <p:cNvSpPr>
            <a:spLocks noGrp="1"/>
          </p:cNvSpPr>
          <p:nvPr>
            <p:ph idx="1"/>
          </p:nvPr>
        </p:nvSpPr>
        <p:spPr/>
        <p:txBody>
          <a:bodyPr>
            <a:normAutofit/>
          </a:bodyPr>
          <a:lstStyle/>
          <a:p>
            <a:r>
              <a:rPr lang="fr-CA" dirty="0"/>
              <a:t>Atelier Vélo : 2 sessions 10 participants</a:t>
            </a:r>
          </a:p>
          <a:p>
            <a:pPr lvl="1"/>
            <a:r>
              <a:rPr lang="fr-CA" dirty="0"/>
              <a:t>Ajustements et réparations de base à faire sur un vélo: </a:t>
            </a:r>
          </a:p>
          <a:p>
            <a:pPr lvl="2"/>
            <a:r>
              <a:rPr lang="fr-CA" dirty="0"/>
              <a:t>Inspection générale pour s’assurer que le vélo est sécuritaire</a:t>
            </a:r>
          </a:p>
          <a:p>
            <a:r>
              <a:rPr lang="fr-CA" dirty="0"/>
              <a:t>	Potager en bacs avec SAGA </a:t>
            </a:r>
          </a:p>
          <a:p>
            <a:pPr lvl="1"/>
            <a:r>
              <a:rPr lang="fr-CA" dirty="0"/>
              <a:t>Plantation et entretien d’un potager* : rudiments sur la mise en marche d’un potager avec le soutien d’une animatrice et la participation des jeunes de la SAGA</a:t>
            </a:r>
          </a:p>
          <a:p>
            <a:r>
              <a:rPr lang="fr-CA" dirty="0"/>
              <a:t>Atelier </a:t>
            </a:r>
            <a:r>
              <a:rPr lang="fr-CA" dirty="0" err="1"/>
              <a:t>baladi</a:t>
            </a:r>
            <a:endParaRPr lang="fr-CA" dirty="0"/>
          </a:p>
          <a:p>
            <a:pPr lvl="1"/>
            <a:r>
              <a:rPr lang="fr-CA" dirty="0"/>
              <a:t>Apprentissage des rudiments de cette danse en trois séance</a:t>
            </a:r>
          </a:p>
          <a:p>
            <a:pPr lvl="1"/>
            <a:r>
              <a:rPr lang="fr-CA" dirty="0"/>
              <a:t>7 participants </a:t>
            </a:r>
          </a:p>
          <a:p>
            <a:pPr lvl="1"/>
            <a:endParaRPr lang="fr-CA" dirty="0"/>
          </a:p>
          <a:p>
            <a:pPr lvl="1"/>
            <a:endParaRPr lang="fr-CA" dirty="0"/>
          </a:p>
          <a:p>
            <a:endParaRPr lang="fr-CA" dirty="0"/>
          </a:p>
        </p:txBody>
      </p:sp>
    </p:spTree>
    <p:extLst>
      <p:ext uri="{BB962C8B-B14F-4D97-AF65-F5344CB8AC3E}">
        <p14:creationId xmlns:p14="http://schemas.microsoft.com/office/powerpoint/2010/main" val="2632990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165CD1-CDA2-DB8F-44DD-7087BE9FBDD5}"/>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061066C8-3B08-1566-8F5B-09AE6A2C64F8}"/>
              </a:ext>
            </a:extLst>
          </p:cNvPr>
          <p:cNvSpPr>
            <a:spLocks noGrp="1"/>
          </p:cNvSpPr>
          <p:nvPr>
            <p:ph idx="1"/>
          </p:nvPr>
        </p:nvSpPr>
        <p:spPr/>
        <p:txBody>
          <a:bodyPr>
            <a:normAutofit/>
          </a:bodyPr>
          <a:lstStyle/>
          <a:p>
            <a:r>
              <a:rPr lang="fr-CA" dirty="0"/>
              <a:t>Vente de Garage 15 tables, 250 visiteurs</a:t>
            </a:r>
          </a:p>
          <a:p>
            <a:pPr lvl="1"/>
            <a:r>
              <a:rPr lang="fr-CA" dirty="0"/>
              <a:t>Levée de fond permettant aux participants de vendre leurs items ou en venant comme visiteur pour acheter certains articles</a:t>
            </a:r>
          </a:p>
          <a:p>
            <a:r>
              <a:rPr lang="fr-CA" dirty="0"/>
              <a:t>Utilisation du module d’entrainement </a:t>
            </a:r>
          </a:p>
          <a:p>
            <a:pPr lvl="1"/>
            <a:r>
              <a:rPr lang="fr-CA" sz="1200" dirty="0"/>
              <a:t>9 juin </a:t>
            </a:r>
            <a:r>
              <a:rPr lang="fr-CA" dirty="0"/>
              <a:t>à l’intention des jeunes de la SAGA </a:t>
            </a:r>
          </a:p>
          <a:p>
            <a:pPr lvl="2"/>
            <a:r>
              <a:rPr lang="fr-CA" dirty="0"/>
              <a:t>11 participants</a:t>
            </a:r>
          </a:p>
          <a:p>
            <a:pPr lvl="1"/>
            <a:r>
              <a:rPr lang="fr-CA" sz="1200" dirty="0"/>
              <a:t>10 juin  lors de l’</a:t>
            </a:r>
            <a:r>
              <a:rPr lang="fr-CA" sz="1200"/>
              <a:t>écofête </a:t>
            </a:r>
            <a:r>
              <a:rPr lang="fr-CA" sz="1200" dirty="0"/>
              <a:t>et 13 juin </a:t>
            </a:r>
            <a:r>
              <a:rPr lang="fr-CA" dirty="0"/>
              <a:t>à l’intention des adultes</a:t>
            </a:r>
          </a:p>
          <a:p>
            <a:pPr lvl="2"/>
            <a:r>
              <a:rPr lang="fr-CA" dirty="0"/>
              <a:t>11 participants</a:t>
            </a:r>
          </a:p>
          <a:p>
            <a:endParaRPr lang="fr-CA" dirty="0"/>
          </a:p>
          <a:p>
            <a:pPr marL="0" indent="0">
              <a:buNone/>
            </a:pPr>
            <a:r>
              <a:rPr lang="fr-CA" dirty="0"/>
              <a:t>	</a:t>
            </a:r>
          </a:p>
          <a:p>
            <a:endParaRPr lang="fr-CA" dirty="0"/>
          </a:p>
        </p:txBody>
      </p:sp>
    </p:spTree>
    <p:extLst>
      <p:ext uri="{BB962C8B-B14F-4D97-AF65-F5344CB8AC3E}">
        <p14:creationId xmlns:p14="http://schemas.microsoft.com/office/powerpoint/2010/main" val="4010474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46D78F-F418-87A4-7480-D7FDA2E0D81B}"/>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2AAEDA6C-67D6-3E23-34C3-868CEFBF31FE}"/>
              </a:ext>
            </a:extLst>
          </p:cNvPr>
          <p:cNvSpPr>
            <a:spLocks noGrp="1"/>
          </p:cNvSpPr>
          <p:nvPr>
            <p:ph idx="1"/>
          </p:nvPr>
        </p:nvSpPr>
        <p:spPr/>
        <p:txBody>
          <a:bodyPr>
            <a:normAutofit fontScale="92500" lnSpcReduction="10000"/>
          </a:bodyPr>
          <a:lstStyle/>
          <a:p>
            <a:pPr marL="0" indent="0">
              <a:buNone/>
            </a:pPr>
            <a:r>
              <a:rPr lang="fr-CA" dirty="0"/>
              <a:t>Activités culturelles</a:t>
            </a:r>
          </a:p>
          <a:p>
            <a:r>
              <a:rPr lang="fr-CA" dirty="0"/>
              <a:t>Soirées concerts rythmées offertes par le Bernard Cloutier Big Band</a:t>
            </a:r>
          </a:p>
          <a:p>
            <a:pPr lvl="1"/>
            <a:r>
              <a:rPr lang="fr-CA" sz="1400" dirty="0"/>
              <a:t>27 juin 2023 – 19h00 et 29 août 2023 19h00</a:t>
            </a:r>
          </a:p>
          <a:p>
            <a:pPr lvl="1"/>
            <a:r>
              <a:rPr lang="fr-CA" dirty="0"/>
              <a:t>Ces 2 activités ont été annulées à cause de la non -disponibilité de certains membres du groupe</a:t>
            </a:r>
          </a:p>
          <a:p>
            <a:r>
              <a:rPr lang="fr-CA" dirty="0"/>
              <a:t>Soirée Cobra du Mandingue (performance de danse et percussions africaines</a:t>
            </a:r>
          </a:p>
          <a:p>
            <a:pPr lvl="1"/>
            <a:r>
              <a:rPr lang="fr-CA" sz="1400" dirty="0"/>
              <a:t>Le 18 juillet 2023 </a:t>
            </a:r>
          </a:p>
          <a:p>
            <a:pPr lvl="1"/>
            <a:r>
              <a:rPr lang="fr-CA" dirty="0"/>
              <a:t>Plus de 40 participants, malgré la pluie abondante!</a:t>
            </a:r>
          </a:p>
          <a:p>
            <a:r>
              <a:rPr lang="fr-CA" dirty="0"/>
              <a:t>Visite guidée du site patrimonial du collège St-Alexandre en collaboration avec la Société d'histoire de l’Outaouais.</a:t>
            </a:r>
          </a:p>
          <a:p>
            <a:pPr lvl="1"/>
            <a:r>
              <a:rPr lang="fr-CA" sz="1400" dirty="0"/>
              <a:t>Le 24 septembre 2023</a:t>
            </a:r>
          </a:p>
          <a:p>
            <a:pPr lvl="1"/>
            <a:r>
              <a:rPr lang="fr-CA" dirty="0"/>
              <a:t>35 participants </a:t>
            </a:r>
          </a:p>
          <a:p>
            <a:endParaRPr lang="fr-CA" dirty="0"/>
          </a:p>
          <a:p>
            <a:pPr lvl="1"/>
            <a:endParaRPr lang="fr-CA" dirty="0"/>
          </a:p>
          <a:p>
            <a:endParaRPr lang="fr-CA" dirty="0"/>
          </a:p>
          <a:p>
            <a:endParaRPr lang="fr-CA" dirty="0"/>
          </a:p>
        </p:txBody>
      </p:sp>
    </p:spTree>
    <p:extLst>
      <p:ext uri="{BB962C8B-B14F-4D97-AF65-F5344CB8AC3E}">
        <p14:creationId xmlns:p14="http://schemas.microsoft.com/office/powerpoint/2010/main" val="2000214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B58AF4-B2BD-2ED4-C1A0-A23F7A374BBD}"/>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599828F9-7065-07C3-391E-A5D4BD5BB3F6}"/>
              </a:ext>
            </a:extLst>
          </p:cNvPr>
          <p:cNvSpPr>
            <a:spLocks noGrp="1"/>
          </p:cNvSpPr>
          <p:nvPr>
            <p:ph idx="1"/>
          </p:nvPr>
        </p:nvSpPr>
        <p:spPr/>
        <p:txBody>
          <a:bodyPr/>
          <a:lstStyle/>
          <a:p>
            <a:pPr marL="0" indent="0">
              <a:buNone/>
            </a:pPr>
            <a:r>
              <a:rPr lang="fr-CA" dirty="0"/>
              <a:t>Activités physiques avec </a:t>
            </a:r>
            <a:r>
              <a:rPr lang="fr-CA" dirty="0" err="1"/>
              <a:t>Bougebouge</a:t>
            </a:r>
            <a:r>
              <a:rPr lang="fr-CA" dirty="0"/>
              <a:t> </a:t>
            </a:r>
          </a:p>
          <a:p>
            <a:r>
              <a:rPr lang="fr-CA" b="1" dirty="0"/>
              <a:t>Extérieur </a:t>
            </a:r>
            <a:r>
              <a:rPr lang="fr-CA" dirty="0"/>
              <a:t>(été)  activités physiques dans un cadre ludique avec musique.</a:t>
            </a:r>
          </a:p>
          <a:p>
            <a:pPr lvl="1"/>
            <a:r>
              <a:rPr lang="fr-CA" dirty="0"/>
              <a:t>Adultes: 9 séances de yoga au parc René Lévesque, 10 à 15 participants</a:t>
            </a:r>
          </a:p>
          <a:p>
            <a:pPr lvl="1"/>
            <a:r>
              <a:rPr lang="fr-CA" dirty="0"/>
              <a:t>Parents-enfants: 9 séances de hip hop, 2 à 6 enfants (modèle à réviser)</a:t>
            </a:r>
          </a:p>
          <a:p>
            <a:r>
              <a:rPr lang="fr-CA" b="1" dirty="0"/>
              <a:t>Intérieur </a:t>
            </a:r>
            <a:r>
              <a:rPr lang="fr-CA" dirty="0"/>
              <a:t>(automne, hiver et printemps)</a:t>
            </a:r>
          </a:p>
          <a:p>
            <a:pPr lvl="1"/>
            <a:r>
              <a:rPr lang="fr-CA" dirty="0"/>
              <a:t>Pilates 28 séances en tout, 15 à 40 participants</a:t>
            </a:r>
          </a:p>
          <a:p>
            <a:pPr lvl="1"/>
            <a:r>
              <a:rPr lang="fr-CA" dirty="0"/>
              <a:t>Yoga 29 séances en tout, 10 à 25 participants</a:t>
            </a:r>
          </a:p>
          <a:p>
            <a:pPr lvl="1"/>
            <a:r>
              <a:rPr lang="fr-CA" dirty="0"/>
              <a:t>Zumba (nouveauté automne 2023) 10 séances, 10 à 15 participants</a:t>
            </a:r>
          </a:p>
          <a:p>
            <a:endParaRPr lang="fr-CA" dirty="0"/>
          </a:p>
          <a:p>
            <a:endParaRPr lang="fr-CA" dirty="0"/>
          </a:p>
        </p:txBody>
      </p:sp>
    </p:spTree>
    <p:extLst>
      <p:ext uri="{BB962C8B-B14F-4D97-AF65-F5344CB8AC3E}">
        <p14:creationId xmlns:p14="http://schemas.microsoft.com/office/powerpoint/2010/main" val="3868051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B98540-ED2A-1B6D-2D3D-44B2E24664A2}"/>
              </a:ext>
            </a:extLst>
          </p:cNvPr>
          <p:cNvSpPr>
            <a:spLocks noGrp="1"/>
          </p:cNvSpPr>
          <p:nvPr>
            <p:ph type="title"/>
          </p:nvPr>
        </p:nvSpPr>
        <p:spPr/>
        <p:txBody>
          <a:bodyPr>
            <a:normAutofit fontScale="90000"/>
          </a:bodyPr>
          <a:lstStyle/>
          <a:p>
            <a:r>
              <a:rPr lang="fr-CA" dirty="0"/>
              <a:t>Rapport du vice-président </a:t>
            </a:r>
            <a:br>
              <a:rPr lang="fr-CA" dirty="0"/>
            </a:br>
            <a:r>
              <a:rPr lang="fr-CA" dirty="0"/>
              <a:t>coordonnateur comité vie communautaire</a:t>
            </a:r>
          </a:p>
        </p:txBody>
      </p:sp>
      <p:sp>
        <p:nvSpPr>
          <p:cNvPr id="3" name="Espace réservé du contenu 2">
            <a:extLst>
              <a:ext uri="{FF2B5EF4-FFF2-40B4-BE49-F238E27FC236}">
                <a16:creationId xmlns:a16="http://schemas.microsoft.com/office/drawing/2014/main" id="{6E44E64C-E0B2-74E6-83F8-C21BBF417EAD}"/>
              </a:ext>
            </a:extLst>
          </p:cNvPr>
          <p:cNvSpPr>
            <a:spLocks noGrp="1"/>
          </p:cNvSpPr>
          <p:nvPr>
            <p:ph idx="1"/>
          </p:nvPr>
        </p:nvSpPr>
        <p:spPr/>
        <p:txBody>
          <a:bodyPr>
            <a:normAutofit fontScale="92500" lnSpcReduction="10000"/>
          </a:bodyPr>
          <a:lstStyle/>
          <a:p>
            <a:r>
              <a:rPr lang="fr-CA" b="1" dirty="0"/>
              <a:t>Fête d’hiver </a:t>
            </a:r>
            <a:r>
              <a:rPr lang="fr-CA" sz="1500" dirty="0"/>
              <a:t>(19 février 2023) </a:t>
            </a:r>
            <a:r>
              <a:rPr lang="fr-CA" dirty="0"/>
              <a:t>500 participants</a:t>
            </a:r>
          </a:p>
          <a:p>
            <a:pPr lvl="1"/>
            <a:r>
              <a:rPr lang="fr-CA" dirty="0"/>
              <a:t>promouvoir le «jouer dehors»  par des activités hivernales amusantes et diversifiées </a:t>
            </a:r>
          </a:p>
          <a:p>
            <a:r>
              <a:rPr lang="fr-CA" b="1" dirty="0"/>
              <a:t>Fête de printemps</a:t>
            </a:r>
            <a:r>
              <a:rPr lang="fr-CA" dirty="0"/>
              <a:t>: éco-fête </a:t>
            </a:r>
            <a:r>
              <a:rPr lang="fr-CA" sz="1500" dirty="0"/>
              <a:t>(10 juin 2023) </a:t>
            </a:r>
            <a:r>
              <a:rPr lang="fr-CA" dirty="0"/>
              <a:t>300 participants</a:t>
            </a:r>
          </a:p>
          <a:p>
            <a:pPr lvl="1"/>
            <a:r>
              <a:rPr lang="fr-CA" dirty="0"/>
              <a:t>Cette activité organisée conjointement avec l’Association pour l’Environnement de Limbour (APEL) se veut axée sur l’environnement. Kiosques de différents organismes </a:t>
            </a:r>
            <a:r>
              <a:rPr lang="fr-CA" dirty="0" err="1"/>
              <a:t>respectants</a:t>
            </a:r>
            <a:r>
              <a:rPr lang="fr-CA" dirty="0"/>
              <a:t> la thématique. Conférences offertes, offre d’animation pour les enfants.</a:t>
            </a:r>
          </a:p>
          <a:p>
            <a:r>
              <a:rPr lang="fr-CA" b="1" dirty="0"/>
              <a:t>Fête d’été </a:t>
            </a:r>
            <a:r>
              <a:rPr lang="fr-CA" sz="1500" dirty="0"/>
              <a:t>(26 août 2023)  </a:t>
            </a:r>
            <a:r>
              <a:rPr lang="fr-CA" dirty="0"/>
              <a:t>700 participants</a:t>
            </a:r>
          </a:p>
          <a:p>
            <a:pPr lvl="1"/>
            <a:r>
              <a:rPr lang="fr-CA" dirty="0"/>
              <a:t>Cinquième édition. Toujours très populaire et rassembleuse, pour la famille.  Beaucoup d’animation, du maïs, de la musique, des structures de jeux et du beau temps.</a:t>
            </a:r>
          </a:p>
          <a:p>
            <a:r>
              <a:rPr lang="fr-CA" b="1" dirty="0"/>
              <a:t>Fête d’automne </a:t>
            </a:r>
            <a:r>
              <a:rPr lang="fr-CA" sz="1500" dirty="0"/>
              <a:t>(28 octobre 2023) </a:t>
            </a:r>
            <a:r>
              <a:rPr lang="fr-CA" dirty="0"/>
              <a:t>300 participants</a:t>
            </a:r>
          </a:p>
          <a:p>
            <a:pPr lvl="1"/>
            <a:r>
              <a:rPr lang="fr-CA" dirty="0"/>
              <a:t>Fête organisée en collaboration avec la Saga maison des jeunes.                             Maison hantée, nombreuses activités : mur d’escalade, structures gonflables, décoration de citrouille, kiosque de tatous, BBQ, </a:t>
            </a:r>
          </a:p>
        </p:txBody>
      </p:sp>
    </p:spTree>
    <p:extLst>
      <p:ext uri="{BB962C8B-B14F-4D97-AF65-F5344CB8AC3E}">
        <p14:creationId xmlns:p14="http://schemas.microsoft.com/office/powerpoint/2010/main" val="3714856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05C80B-45CD-BC73-C2E1-CCA1C2577BAE}"/>
              </a:ext>
            </a:extLst>
          </p:cNvPr>
          <p:cNvSpPr>
            <a:spLocks noGrp="1"/>
          </p:cNvSpPr>
          <p:nvPr>
            <p:ph type="title"/>
          </p:nvPr>
        </p:nvSpPr>
        <p:spPr/>
        <p:txBody>
          <a:bodyPr/>
          <a:lstStyle/>
          <a:p>
            <a:r>
              <a:rPr lang="fr-CA" dirty="0"/>
              <a:t>Rapport de la coordonnatrice </a:t>
            </a:r>
            <a:br>
              <a:rPr lang="fr-CA" dirty="0"/>
            </a:br>
            <a:r>
              <a:rPr lang="fr-CA" dirty="0"/>
              <a:t>comité communication</a:t>
            </a:r>
          </a:p>
        </p:txBody>
      </p:sp>
      <p:sp>
        <p:nvSpPr>
          <p:cNvPr id="3" name="Espace réservé du contenu 2">
            <a:extLst>
              <a:ext uri="{FF2B5EF4-FFF2-40B4-BE49-F238E27FC236}">
                <a16:creationId xmlns:a16="http://schemas.microsoft.com/office/drawing/2014/main" id="{EBD2B66B-8994-31B9-511F-ADBB96A7980B}"/>
              </a:ext>
            </a:extLst>
          </p:cNvPr>
          <p:cNvSpPr>
            <a:spLocks noGrp="1"/>
          </p:cNvSpPr>
          <p:nvPr>
            <p:ph idx="1"/>
          </p:nvPr>
        </p:nvSpPr>
        <p:spPr/>
        <p:txBody>
          <a:bodyPr>
            <a:normAutofit fontScale="77500" lnSpcReduction="20000"/>
          </a:bodyPr>
          <a:lstStyle/>
          <a:p>
            <a:endParaRPr lang="fr-CA" dirty="0"/>
          </a:p>
          <a:p>
            <a:r>
              <a:rPr lang="fr-CA" dirty="0"/>
              <a:t>Le Comité, formé de membres du CA et d’autres membres bénévoles de l’ADRL, est responsable de s’assurer que les moyens de communication, incluant la page Facebook, l’info Limbour, le site web ou tout autre outil de communication ponctuel, sont efficaces pour informer les personnes résidentes du district et promouvoir les activités et travaux de l’ADRL.  </a:t>
            </a:r>
          </a:p>
          <a:p>
            <a:r>
              <a:rPr lang="fr-CA" dirty="0"/>
              <a:t>Le mandat a été modifié en fonction de notre mission renouvelée conformément à la planification stratégique.</a:t>
            </a:r>
          </a:p>
          <a:p>
            <a:r>
              <a:rPr lang="fr-CA" dirty="0"/>
              <a:t> Responsabilités</a:t>
            </a:r>
          </a:p>
          <a:p>
            <a:pPr lvl="1"/>
            <a:r>
              <a:rPr lang="fr-CA" dirty="0"/>
              <a:t>Faire connaître l’ARDL aux personnes vivant dans le district.</a:t>
            </a:r>
          </a:p>
          <a:p>
            <a:pPr lvl="1"/>
            <a:r>
              <a:rPr lang="fr-CA" dirty="0"/>
              <a:t>Promouvoir les différentes activités et événements organisés par l’ARDL et par ses partenaires communautaires. </a:t>
            </a:r>
          </a:p>
          <a:p>
            <a:pPr lvl="1"/>
            <a:r>
              <a:rPr lang="fr-CA" dirty="0"/>
              <a:t>Soutenir le rôle du porte-parole mandaté par le CA de l’ARDL sur des enjeux d’intérêt collectif aux différentes instances pertinentes.</a:t>
            </a:r>
          </a:p>
          <a:p>
            <a:pPr lvl="1"/>
            <a:r>
              <a:rPr lang="fr-CA" dirty="0"/>
              <a:t>Faire la publicité des partenaires-commanditaires officiels de l’ADRL tel que stipulé dans le plan de commandite et des autres donateurs ponctuels.</a:t>
            </a:r>
          </a:p>
          <a:p>
            <a:pPr lvl="1"/>
            <a:r>
              <a:rPr lang="fr-CA" dirty="0"/>
              <a:t>Informer les personnes résidentes du district des travaux, prises de position et réalisations de leur association</a:t>
            </a:r>
          </a:p>
          <a:p>
            <a:endParaRPr lang="fr-CA" dirty="0"/>
          </a:p>
          <a:p>
            <a:pPr lvl="1"/>
            <a:endParaRPr lang="fr-CA" dirty="0"/>
          </a:p>
          <a:p>
            <a:endParaRPr lang="fr-CA" dirty="0"/>
          </a:p>
        </p:txBody>
      </p:sp>
    </p:spTree>
    <p:extLst>
      <p:ext uri="{BB962C8B-B14F-4D97-AF65-F5344CB8AC3E}">
        <p14:creationId xmlns:p14="http://schemas.microsoft.com/office/powerpoint/2010/main" val="360252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EDBA94-5C99-E1FE-C60C-8B2BBC828244}"/>
              </a:ext>
            </a:extLst>
          </p:cNvPr>
          <p:cNvSpPr>
            <a:spLocks noGrp="1"/>
          </p:cNvSpPr>
          <p:nvPr>
            <p:ph type="title"/>
          </p:nvPr>
        </p:nvSpPr>
        <p:spPr/>
        <p:txBody>
          <a:bodyPr/>
          <a:lstStyle/>
          <a:p>
            <a:r>
              <a:rPr lang="fr-CA" dirty="0"/>
              <a:t>                                BILANS</a:t>
            </a:r>
          </a:p>
        </p:txBody>
      </p:sp>
      <p:sp>
        <p:nvSpPr>
          <p:cNvPr id="3" name="Espace réservé du contenu 2">
            <a:extLst>
              <a:ext uri="{FF2B5EF4-FFF2-40B4-BE49-F238E27FC236}">
                <a16:creationId xmlns:a16="http://schemas.microsoft.com/office/drawing/2014/main" id="{13932708-239B-8123-551A-BBD6C92D91A7}"/>
              </a:ext>
            </a:extLst>
          </p:cNvPr>
          <p:cNvSpPr>
            <a:spLocks noGrp="1"/>
          </p:cNvSpPr>
          <p:nvPr>
            <p:ph idx="1"/>
          </p:nvPr>
        </p:nvSpPr>
        <p:spPr/>
        <p:txBody>
          <a:bodyPr/>
          <a:lstStyle/>
          <a:p>
            <a:r>
              <a:rPr lang="fr-CA" dirty="0"/>
              <a:t>RAPPORT DE LA PRÉSIDENTE</a:t>
            </a:r>
          </a:p>
          <a:p>
            <a:r>
              <a:rPr lang="fr-CA" dirty="0"/>
              <a:t>RAPPORT DU VP ET COORDONNATEUR DU COMITÉ DE VIE COMMUNAUTAIRE</a:t>
            </a:r>
          </a:p>
          <a:p>
            <a:r>
              <a:rPr lang="fr-CA" dirty="0"/>
              <a:t>RAPPORT DE LA COORDONNATRICE DU COMITÉ DE COMMUNICATION</a:t>
            </a:r>
          </a:p>
          <a:p>
            <a:r>
              <a:rPr lang="fr-CA" dirty="0"/>
              <a:t>RAPPORT DU COMITÉ VILLE-CITOYENS</a:t>
            </a:r>
          </a:p>
          <a:p>
            <a:r>
              <a:rPr lang="fr-CA" dirty="0"/>
              <a:t>RAPPORT DU SECRÉTAIRE</a:t>
            </a:r>
          </a:p>
          <a:p>
            <a:r>
              <a:rPr lang="fr-CA" dirty="0"/>
              <a:t>RAPPORT DU TRÉSORIER</a:t>
            </a:r>
          </a:p>
          <a:p>
            <a:endParaRPr lang="fr-CA" dirty="0"/>
          </a:p>
        </p:txBody>
      </p:sp>
    </p:spTree>
    <p:extLst>
      <p:ext uri="{BB962C8B-B14F-4D97-AF65-F5344CB8AC3E}">
        <p14:creationId xmlns:p14="http://schemas.microsoft.com/office/powerpoint/2010/main" val="2035012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11D55B-56D3-E544-7386-2B210822085D}"/>
              </a:ext>
            </a:extLst>
          </p:cNvPr>
          <p:cNvSpPr>
            <a:spLocks noGrp="1"/>
          </p:cNvSpPr>
          <p:nvPr>
            <p:ph type="title"/>
          </p:nvPr>
        </p:nvSpPr>
        <p:spPr/>
        <p:txBody>
          <a:bodyPr/>
          <a:lstStyle/>
          <a:p>
            <a:r>
              <a:rPr lang="fr-CA" dirty="0"/>
              <a:t>Rapport de la coordonnatrice </a:t>
            </a:r>
            <a:br>
              <a:rPr lang="fr-CA" dirty="0"/>
            </a:br>
            <a:r>
              <a:rPr lang="fr-CA" dirty="0"/>
              <a:t>comité communication</a:t>
            </a:r>
          </a:p>
        </p:txBody>
      </p:sp>
      <p:sp>
        <p:nvSpPr>
          <p:cNvPr id="3" name="Espace réservé du contenu 2">
            <a:extLst>
              <a:ext uri="{FF2B5EF4-FFF2-40B4-BE49-F238E27FC236}">
                <a16:creationId xmlns:a16="http://schemas.microsoft.com/office/drawing/2014/main" id="{6A4CCE1B-50C1-1ED5-35B8-E8D75A291715}"/>
              </a:ext>
            </a:extLst>
          </p:cNvPr>
          <p:cNvSpPr>
            <a:spLocks noGrp="1"/>
          </p:cNvSpPr>
          <p:nvPr>
            <p:ph idx="1"/>
          </p:nvPr>
        </p:nvSpPr>
        <p:spPr>
          <a:xfrm>
            <a:off x="677333" y="1828800"/>
            <a:ext cx="9389017" cy="4419599"/>
          </a:xfrm>
        </p:spPr>
        <p:txBody>
          <a:bodyPr>
            <a:normAutofit fontScale="92500" lnSpcReduction="20000"/>
          </a:bodyPr>
          <a:lstStyle/>
          <a:p>
            <a:r>
              <a:rPr lang="fr-CA" dirty="0"/>
              <a:t>Page web</a:t>
            </a:r>
          </a:p>
          <a:p>
            <a:pPr lvl="1"/>
            <a:r>
              <a:rPr lang="fr-CA" dirty="0"/>
              <a:t>(arlimbour.com) a été réorganisée pour rendre la navigation plus facile. Le contenu du site est mis à jour périodiquement avec les événements à venir et le dépôt de documents pertinents. </a:t>
            </a:r>
          </a:p>
          <a:p>
            <a:r>
              <a:rPr lang="fr-CA" dirty="0"/>
              <a:t>Réseaux sociaux:</a:t>
            </a:r>
          </a:p>
          <a:p>
            <a:pPr lvl="1"/>
            <a:r>
              <a:rPr lang="fr-CA" dirty="0"/>
              <a:t> le nombre de visites de la page Facebook a atteint </a:t>
            </a:r>
            <a:r>
              <a:rPr lang="fr-CA" b="1" dirty="0"/>
              <a:t>9 479</a:t>
            </a:r>
            <a:r>
              <a:rPr lang="fr-CA" dirty="0"/>
              <a:t>. </a:t>
            </a:r>
          </a:p>
          <a:p>
            <a:pPr lvl="1"/>
            <a:r>
              <a:rPr lang="fr-CA" b="1" dirty="0"/>
              <a:t>146</a:t>
            </a:r>
            <a:r>
              <a:rPr lang="fr-CA" dirty="0"/>
              <a:t> publications sur sa page Facebook </a:t>
            </a:r>
          </a:p>
          <a:p>
            <a:pPr lvl="1"/>
            <a:r>
              <a:rPr lang="fr-CA" dirty="0"/>
              <a:t>le nombre d’abonnés s’élevait à </a:t>
            </a:r>
            <a:r>
              <a:rPr lang="fr-CA" b="1" dirty="0"/>
              <a:t>1 422 </a:t>
            </a:r>
            <a:r>
              <a:rPr lang="fr-CA" dirty="0"/>
              <a:t>personnes, une augmentation de </a:t>
            </a:r>
            <a:r>
              <a:rPr lang="fr-CA" b="1" dirty="0"/>
              <a:t>18% </a:t>
            </a:r>
            <a:r>
              <a:rPr lang="fr-CA" dirty="0"/>
              <a:t>par rapport à la même date l’année d’avant. </a:t>
            </a:r>
          </a:p>
          <a:p>
            <a:pPr lvl="2"/>
            <a:r>
              <a:rPr lang="fr-CA" dirty="0"/>
              <a:t>La représentation femmes / hommes reste la même, c’est-à-dire 71% et 29% respectivement. Ces abonnés viennent majoritairement de Gatineau (89%) mais également d’Ottawa, de Montréal et de Cantley. </a:t>
            </a:r>
          </a:p>
          <a:p>
            <a:r>
              <a:rPr lang="fr-CA" dirty="0"/>
              <a:t>Promotion des événements</a:t>
            </a:r>
          </a:p>
          <a:p>
            <a:pPr lvl="1"/>
            <a:r>
              <a:rPr lang="fr-CA" dirty="0"/>
              <a:t>Création de documents et affiches promotionnelles</a:t>
            </a:r>
          </a:p>
          <a:p>
            <a:pPr lvl="1"/>
            <a:r>
              <a:rPr lang="fr-CA" dirty="0"/>
              <a:t>Création d’un calendrier de la programmation des activités et ateliers </a:t>
            </a:r>
          </a:p>
          <a:p>
            <a:pPr lvl="1"/>
            <a:r>
              <a:rPr lang="fr-CA" dirty="0"/>
              <a:t>Production d’affiches individuelles virtuelles et imprimées pour fêtes et événements communautaires</a:t>
            </a:r>
          </a:p>
          <a:p>
            <a:endParaRPr lang="fr-CA" dirty="0"/>
          </a:p>
        </p:txBody>
      </p:sp>
    </p:spTree>
    <p:extLst>
      <p:ext uri="{BB962C8B-B14F-4D97-AF65-F5344CB8AC3E}">
        <p14:creationId xmlns:p14="http://schemas.microsoft.com/office/powerpoint/2010/main" val="544618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B07952-3F0A-6714-44F5-01F162BCC185}"/>
              </a:ext>
            </a:extLst>
          </p:cNvPr>
          <p:cNvSpPr>
            <a:spLocks noGrp="1"/>
          </p:cNvSpPr>
          <p:nvPr>
            <p:ph type="title"/>
          </p:nvPr>
        </p:nvSpPr>
        <p:spPr/>
        <p:txBody>
          <a:bodyPr/>
          <a:lstStyle/>
          <a:p>
            <a:r>
              <a:rPr lang="fr-CA" dirty="0"/>
              <a:t>Rapport de la coordonnatrice </a:t>
            </a:r>
            <a:br>
              <a:rPr lang="fr-CA" dirty="0"/>
            </a:br>
            <a:r>
              <a:rPr lang="fr-CA" dirty="0"/>
              <a:t>comité communication</a:t>
            </a:r>
          </a:p>
        </p:txBody>
      </p:sp>
      <p:sp>
        <p:nvSpPr>
          <p:cNvPr id="3" name="Espace réservé du texte 2">
            <a:extLst>
              <a:ext uri="{FF2B5EF4-FFF2-40B4-BE49-F238E27FC236}">
                <a16:creationId xmlns:a16="http://schemas.microsoft.com/office/drawing/2014/main" id="{117DABAC-D3E0-9709-49DE-F9A7D6CBF8A8}"/>
              </a:ext>
            </a:extLst>
          </p:cNvPr>
          <p:cNvSpPr>
            <a:spLocks noGrp="1"/>
          </p:cNvSpPr>
          <p:nvPr>
            <p:ph type="body" idx="1"/>
          </p:nvPr>
        </p:nvSpPr>
        <p:spPr/>
        <p:txBody>
          <a:bodyPr/>
          <a:lstStyle/>
          <a:p>
            <a:r>
              <a:rPr lang="fr-CA" dirty="0"/>
              <a:t>Info Limbour juin 2023</a:t>
            </a:r>
          </a:p>
        </p:txBody>
      </p:sp>
      <p:pic>
        <p:nvPicPr>
          <p:cNvPr id="7" name="Espace réservé du contenu 6">
            <a:extLst>
              <a:ext uri="{FF2B5EF4-FFF2-40B4-BE49-F238E27FC236}">
                <a16:creationId xmlns:a16="http://schemas.microsoft.com/office/drawing/2014/main" id="{E6E74E3F-A517-356B-9912-CCE3EC8F7234}"/>
              </a:ext>
            </a:extLst>
          </p:cNvPr>
          <p:cNvPicPr>
            <a:picLocks noGrp="1" noChangeAspect="1"/>
          </p:cNvPicPr>
          <p:nvPr>
            <p:ph sz="half" idx="2"/>
          </p:nvPr>
        </p:nvPicPr>
        <p:blipFill>
          <a:blip r:embed="rId2"/>
          <a:stretch>
            <a:fillRect/>
          </a:stretch>
        </p:blipFill>
        <p:spPr>
          <a:xfrm>
            <a:off x="1728898" y="2878373"/>
            <a:ext cx="2919834" cy="3557158"/>
          </a:xfrm>
          <a:prstGeom prst="rect">
            <a:avLst/>
          </a:prstGeom>
        </p:spPr>
      </p:pic>
      <p:sp>
        <p:nvSpPr>
          <p:cNvPr id="5" name="Espace réservé du texte 4">
            <a:extLst>
              <a:ext uri="{FF2B5EF4-FFF2-40B4-BE49-F238E27FC236}">
                <a16:creationId xmlns:a16="http://schemas.microsoft.com/office/drawing/2014/main" id="{4D64F8B5-8F01-2DEB-8D9A-E459B3E7329B}"/>
              </a:ext>
            </a:extLst>
          </p:cNvPr>
          <p:cNvSpPr>
            <a:spLocks noGrp="1"/>
          </p:cNvSpPr>
          <p:nvPr>
            <p:ph type="body" sz="quarter" idx="3"/>
          </p:nvPr>
        </p:nvSpPr>
        <p:spPr/>
        <p:txBody>
          <a:bodyPr/>
          <a:lstStyle/>
          <a:p>
            <a:r>
              <a:rPr lang="fr-CA" dirty="0"/>
              <a:t>Info Limbour novembre 2023</a:t>
            </a:r>
          </a:p>
        </p:txBody>
      </p:sp>
      <p:pic>
        <p:nvPicPr>
          <p:cNvPr id="10" name="Espace réservé du contenu 9">
            <a:extLst>
              <a:ext uri="{FF2B5EF4-FFF2-40B4-BE49-F238E27FC236}">
                <a16:creationId xmlns:a16="http://schemas.microsoft.com/office/drawing/2014/main" id="{93666744-CFAD-E4F6-AB50-9A8E9B7CC608}"/>
              </a:ext>
            </a:extLst>
          </p:cNvPr>
          <p:cNvPicPr>
            <a:picLocks noGrp="1" noChangeAspect="1"/>
          </p:cNvPicPr>
          <p:nvPr>
            <p:ph sz="quarter" idx="4"/>
          </p:nvPr>
        </p:nvPicPr>
        <p:blipFill>
          <a:blip r:embed="rId3"/>
          <a:stretch>
            <a:fillRect/>
          </a:stretch>
        </p:blipFill>
        <p:spPr>
          <a:xfrm>
            <a:off x="5852456" y="2878371"/>
            <a:ext cx="2732003" cy="3557157"/>
          </a:xfrm>
          <a:prstGeom prst="rect">
            <a:avLst/>
          </a:prstGeom>
        </p:spPr>
      </p:pic>
    </p:spTree>
    <p:extLst>
      <p:ext uri="{BB962C8B-B14F-4D97-AF65-F5344CB8AC3E}">
        <p14:creationId xmlns:p14="http://schemas.microsoft.com/office/powerpoint/2010/main" val="3030679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A908DC-4FBB-0D13-4EF0-F8B8E4198DF2}"/>
              </a:ext>
            </a:extLst>
          </p:cNvPr>
          <p:cNvSpPr>
            <a:spLocks noGrp="1"/>
          </p:cNvSpPr>
          <p:nvPr>
            <p:ph type="title"/>
          </p:nvPr>
        </p:nvSpPr>
        <p:spPr/>
        <p:txBody>
          <a:bodyPr/>
          <a:lstStyle/>
          <a:p>
            <a:r>
              <a:rPr lang="fr-CA" dirty="0"/>
              <a:t>Rapport du représentant comité ville-citoyens</a:t>
            </a:r>
          </a:p>
        </p:txBody>
      </p:sp>
      <p:sp>
        <p:nvSpPr>
          <p:cNvPr id="3" name="Espace réservé du contenu 2">
            <a:extLst>
              <a:ext uri="{FF2B5EF4-FFF2-40B4-BE49-F238E27FC236}">
                <a16:creationId xmlns:a16="http://schemas.microsoft.com/office/drawing/2014/main" id="{7EB1545A-DB09-8E9F-24E4-03A5E019993B}"/>
              </a:ext>
            </a:extLst>
          </p:cNvPr>
          <p:cNvSpPr>
            <a:spLocks noGrp="1"/>
          </p:cNvSpPr>
          <p:nvPr>
            <p:ph idx="1"/>
          </p:nvPr>
        </p:nvSpPr>
        <p:spPr/>
        <p:txBody>
          <a:bodyPr/>
          <a:lstStyle/>
          <a:p>
            <a:endParaRPr lang="fr-CA" dirty="0"/>
          </a:p>
          <a:p>
            <a:r>
              <a:rPr lang="fr-CA" dirty="0"/>
              <a:t>Les travaux du CVC ont repris au ralenti en 2023. Ce comité est composé de représentants des quartiers – avec 1 représentant de l’ARL.</a:t>
            </a:r>
          </a:p>
          <a:p>
            <a:r>
              <a:rPr lang="fr-CA" dirty="0"/>
              <a:t>2 réunions, fin mars et début novembre</a:t>
            </a:r>
          </a:p>
          <a:p>
            <a:pPr lvl="1"/>
            <a:r>
              <a:rPr lang="fr-CA" dirty="0"/>
              <a:t>mise à jour du plan d’action. </a:t>
            </a:r>
          </a:p>
          <a:p>
            <a:pPr lvl="1"/>
            <a:r>
              <a:rPr lang="fr-CA" dirty="0"/>
              <a:t>discussion dossier fusion des 4 parcs (centre communautaire et marais…),</a:t>
            </a:r>
          </a:p>
          <a:p>
            <a:pPr lvl="1"/>
            <a:r>
              <a:rPr lang="fr-CA" dirty="0"/>
              <a:t>politique de déneigement (nouvelle)</a:t>
            </a:r>
          </a:p>
          <a:p>
            <a:pPr lvl="1"/>
            <a:r>
              <a:rPr lang="fr-CA" dirty="0"/>
              <a:t>plan de déplacement des élèves de l’école du Petit-Prince. </a:t>
            </a:r>
          </a:p>
          <a:p>
            <a:pPr lvl="1"/>
            <a:r>
              <a:rPr lang="fr-CA" dirty="0"/>
              <a:t>discussions sur le remplacement du mur anti-bruit du Boulevard de la Vérendrye ainsi que de l’instauration d’un point de dépôt pour </a:t>
            </a:r>
            <a:r>
              <a:rPr lang="fr-CA" dirty="0" err="1"/>
              <a:t>Communauto</a:t>
            </a:r>
            <a:r>
              <a:rPr lang="fr-CA" dirty="0"/>
              <a:t> ont été aussi abordées.</a:t>
            </a:r>
          </a:p>
          <a:p>
            <a:endParaRPr lang="fr-CA" dirty="0"/>
          </a:p>
        </p:txBody>
      </p:sp>
    </p:spTree>
    <p:extLst>
      <p:ext uri="{BB962C8B-B14F-4D97-AF65-F5344CB8AC3E}">
        <p14:creationId xmlns:p14="http://schemas.microsoft.com/office/powerpoint/2010/main" val="2785923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792172-ACAC-A9A5-2C52-861F899C0684}"/>
              </a:ext>
            </a:extLst>
          </p:cNvPr>
          <p:cNvSpPr>
            <a:spLocks noGrp="1"/>
          </p:cNvSpPr>
          <p:nvPr>
            <p:ph type="title"/>
          </p:nvPr>
        </p:nvSpPr>
        <p:spPr/>
        <p:txBody>
          <a:bodyPr/>
          <a:lstStyle/>
          <a:p>
            <a:r>
              <a:rPr lang="fr-CA" dirty="0"/>
              <a:t>Rapport </a:t>
            </a:r>
            <a:r>
              <a:rPr lang="fr-CA"/>
              <a:t>du trésorier</a:t>
            </a:r>
          </a:p>
        </p:txBody>
      </p:sp>
      <p:sp>
        <p:nvSpPr>
          <p:cNvPr id="3" name="Espace réservé du contenu 2">
            <a:extLst>
              <a:ext uri="{FF2B5EF4-FFF2-40B4-BE49-F238E27FC236}">
                <a16:creationId xmlns:a16="http://schemas.microsoft.com/office/drawing/2014/main" id="{01D2A4BB-502B-0F88-CE66-C069D1800B93}"/>
              </a:ext>
            </a:extLst>
          </p:cNvPr>
          <p:cNvSpPr>
            <a:spLocks noGrp="1"/>
          </p:cNvSpPr>
          <p:nvPr>
            <p:ph idx="1"/>
          </p:nvPr>
        </p:nvSpPr>
        <p:spPr/>
        <p:txBody>
          <a:bodyPr>
            <a:normAutofit/>
          </a:bodyPr>
          <a:lstStyle/>
          <a:p>
            <a:r>
              <a:rPr lang="fr-CA" dirty="0"/>
              <a:t>États financiers soumis à une mission d’examen par une firme comptable externe (aucun comité de vérification en 2023) </a:t>
            </a:r>
          </a:p>
          <a:p>
            <a:r>
              <a:rPr lang="fr-CA" dirty="0"/>
              <a:t>Faits saillants des états financiers 2023 (en complément à la présentation par le trésorier) </a:t>
            </a:r>
          </a:p>
          <a:p>
            <a:pPr lvl="1"/>
            <a:r>
              <a:rPr lang="fr-CA" dirty="0"/>
              <a:t>Excédent de 10,403$  </a:t>
            </a:r>
          </a:p>
          <a:p>
            <a:pPr lvl="2"/>
            <a:r>
              <a:rPr lang="fr-CA" dirty="0"/>
              <a:t>Frais payé d’avance de 10,226$ (dépense d’assurances, celle-ci sera constatée en 2024). </a:t>
            </a:r>
          </a:p>
          <a:p>
            <a:pPr lvl="1"/>
            <a:r>
              <a:rPr lang="fr-CA" dirty="0"/>
              <a:t>Liquidités excédentaires ; l’ARL diminue graduellement ses excédents accumulés  </a:t>
            </a:r>
          </a:p>
          <a:p>
            <a:pPr lvl="2"/>
            <a:r>
              <a:rPr lang="fr-CA" dirty="0"/>
              <a:t>Diminution de la trésorerie de (12,223$)</a:t>
            </a:r>
          </a:p>
          <a:p>
            <a:pPr lvl="2"/>
            <a:r>
              <a:rPr lang="fr-CA" dirty="0"/>
              <a:t>Poursuite des activités à 100% prévue en 2024 (fêtes, animons Limbour), incluant les projets d’envergures à venir (ex: remise)</a:t>
            </a:r>
          </a:p>
          <a:p>
            <a:endParaRPr lang="fr-CA" dirty="0"/>
          </a:p>
        </p:txBody>
      </p:sp>
    </p:spTree>
    <p:extLst>
      <p:ext uri="{BB962C8B-B14F-4D97-AF65-F5344CB8AC3E}">
        <p14:creationId xmlns:p14="http://schemas.microsoft.com/office/powerpoint/2010/main" val="2836674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26E854-7DD5-D35D-B7F7-14E34A85799A}"/>
              </a:ext>
            </a:extLst>
          </p:cNvPr>
          <p:cNvSpPr>
            <a:spLocks noGrp="1"/>
          </p:cNvSpPr>
          <p:nvPr>
            <p:ph type="title"/>
          </p:nvPr>
        </p:nvSpPr>
        <p:spPr/>
        <p:txBody>
          <a:bodyPr/>
          <a:lstStyle/>
          <a:p>
            <a:r>
              <a:rPr lang="fr-CA" dirty="0"/>
              <a:t>Membres du conseil d’administration</a:t>
            </a:r>
          </a:p>
        </p:txBody>
      </p:sp>
      <p:sp>
        <p:nvSpPr>
          <p:cNvPr id="3" name="Espace réservé du contenu 2">
            <a:extLst>
              <a:ext uri="{FF2B5EF4-FFF2-40B4-BE49-F238E27FC236}">
                <a16:creationId xmlns:a16="http://schemas.microsoft.com/office/drawing/2014/main" id="{D423650C-EFD0-05FB-ABC5-943D7E9C18F2}"/>
              </a:ext>
            </a:extLst>
          </p:cNvPr>
          <p:cNvSpPr>
            <a:spLocks noGrp="1"/>
          </p:cNvSpPr>
          <p:nvPr>
            <p:ph sz="half" idx="1"/>
          </p:nvPr>
        </p:nvSpPr>
        <p:spPr/>
        <p:txBody>
          <a:bodyPr>
            <a:normAutofit/>
          </a:bodyPr>
          <a:lstStyle/>
          <a:p>
            <a:endParaRPr lang="fr-CA" dirty="0"/>
          </a:p>
          <a:p>
            <a:r>
              <a:rPr lang="fr-CA" dirty="0"/>
              <a:t>Renée Amyot, présidente</a:t>
            </a:r>
          </a:p>
          <a:p>
            <a:r>
              <a:rPr lang="fr-CA" dirty="0"/>
              <a:t>Pierre Dumoulin, vice-président et vie communautaire</a:t>
            </a:r>
          </a:p>
          <a:p>
            <a:r>
              <a:rPr lang="fr-CA" dirty="0"/>
              <a:t>Michel Gagné, secrétaire</a:t>
            </a:r>
          </a:p>
          <a:p>
            <a:r>
              <a:rPr lang="fr-CA" dirty="0"/>
              <a:t>David Robitaille-Murray, trésorier</a:t>
            </a:r>
          </a:p>
          <a:p>
            <a:r>
              <a:rPr lang="fr-CA" dirty="0"/>
              <a:t>Édith da Costa, communication</a:t>
            </a:r>
          </a:p>
          <a:p>
            <a:r>
              <a:rPr lang="fr-CA" dirty="0"/>
              <a:t>Éric </a:t>
            </a:r>
            <a:r>
              <a:rPr lang="fr-CA" dirty="0" err="1"/>
              <a:t>Périard</a:t>
            </a:r>
            <a:endParaRPr lang="fr-CA" dirty="0"/>
          </a:p>
          <a:p>
            <a:r>
              <a:rPr lang="fr-CA" dirty="0"/>
              <a:t>Robert </a:t>
            </a:r>
            <a:r>
              <a:rPr lang="fr-CA" dirty="0" err="1"/>
              <a:t>Willson</a:t>
            </a:r>
            <a:endParaRPr lang="fr-CA" dirty="0"/>
          </a:p>
          <a:p>
            <a:r>
              <a:rPr lang="fr-CA" dirty="0"/>
              <a:t>Nicole Lapointe</a:t>
            </a:r>
          </a:p>
          <a:p>
            <a:endParaRPr lang="fr-CA" dirty="0"/>
          </a:p>
        </p:txBody>
      </p:sp>
      <p:sp>
        <p:nvSpPr>
          <p:cNvPr id="4" name="Espace réservé du contenu 3">
            <a:extLst>
              <a:ext uri="{FF2B5EF4-FFF2-40B4-BE49-F238E27FC236}">
                <a16:creationId xmlns:a16="http://schemas.microsoft.com/office/drawing/2014/main" id="{86224C77-68F3-A60A-F668-D55E45393491}"/>
              </a:ext>
            </a:extLst>
          </p:cNvPr>
          <p:cNvSpPr>
            <a:spLocks noGrp="1"/>
          </p:cNvSpPr>
          <p:nvPr>
            <p:ph sz="half" idx="2"/>
          </p:nvPr>
        </p:nvSpPr>
        <p:spPr/>
        <p:txBody>
          <a:bodyPr>
            <a:normAutofit/>
          </a:bodyPr>
          <a:lstStyle/>
          <a:p>
            <a:endParaRPr lang="fr-CA" dirty="0"/>
          </a:p>
          <a:p>
            <a:r>
              <a:rPr lang="fr-CA" dirty="0" err="1"/>
              <a:t>Derik</a:t>
            </a:r>
            <a:r>
              <a:rPr lang="fr-CA" dirty="0"/>
              <a:t> Maltais, SAGA</a:t>
            </a:r>
          </a:p>
          <a:p>
            <a:r>
              <a:rPr lang="fr-CA" dirty="0"/>
              <a:t>Diane </a:t>
            </a:r>
            <a:r>
              <a:rPr lang="fr-CA" dirty="0" err="1"/>
              <a:t>Bourgault</a:t>
            </a:r>
            <a:r>
              <a:rPr lang="fr-CA" dirty="0"/>
              <a:t>, Simon </a:t>
            </a:r>
            <a:r>
              <a:rPr lang="fr-CA"/>
              <a:t>Nadeau, APEL</a:t>
            </a:r>
            <a:endParaRPr lang="fr-CA" dirty="0"/>
          </a:p>
          <a:p>
            <a:r>
              <a:rPr lang="fr-CA" dirty="0"/>
              <a:t>Catherine Piché, Scouts St-Alexandre</a:t>
            </a:r>
          </a:p>
          <a:p>
            <a:r>
              <a:rPr lang="fr-CA" dirty="0"/>
              <a:t>Nathalie-France Rodgers, Compagnons canins de Limbour</a:t>
            </a:r>
          </a:p>
          <a:p>
            <a:r>
              <a:rPr lang="fr-CA" dirty="0"/>
              <a:t>Paul Castonguay, Maison Alonzo-Wright</a:t>
            </a:r>
          </a:p>
          <a:p>
            <a:endParaRPr lang="fr-CA" dirty="0"/>
          </a:p>
        </p:txBody>
      </p:sp>
    </p:spTree>
    <p:extLst>
      <p:ext uri="{BB962C8B-B14F-4D97-AF65-F5344CB8AC3E}">
        <p14:creationId xmlns:p14="http://schemas.microsoft.com/office/powerpoint/2010/main" val="153196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656B0B-9D25-9A6A-A90B-C875B29508E1}"/>
              </a:ext>
            </a:extLst>
          </p:cNvPr>
          <p:cNvSpPr>
            <a:spLocks noGrp="1"/>
          </p:cNvSpPr>
          <p:nvPr>
            <p:ph type="title"/>
          </p:nvPr>
        </p:nvSpPr>
        <p:spPr/>
        <p:txBody>
          <a:bodyPr/>
          <a:lstStyle/>
          <a:p>
            <a:r>
              <a:rPr lang="fr-CA" dirty="0"/>
              <a:t>Rapport de la présidente</a:t>
            </a:r>
          </a:p>
        </p:txBody>
      </p:sp>
      <p:sp>
        <p:nvSpPr>
          <p:cNvPr id="3" name="Espace réservé du contenu 2">
            <a:extLst>
              <a:ext uri="{FF2B5EF4-FFF2-40B4-BE49-F238E27FC236}">
                <a16:creationId xmlns:a16="http://schemas.microsoft.com/office/drawing/2014/main" id="{7D02F502-C8B6-9C0F-BB81-83D663C9B32E}"/>
              </a:ext>
            </a:extLst>
          </p:cNvPr>
          <p:cNvSpPr>
            <a:spLocks noGrp="1"/>
          </p:cNvSpPr>
          <p:nvPr>
            <p:ph idx="1"/>
          </p:nvPr>
        </p:nvSpPr>
        <p:spPr/>
        <p:txBody>
          <a:bodyPr>
            <a:normAutofit fontScale="92500"/>
          </a:bodyPr>
          <a:lstStyle/>
          <a:p>
            <a:r>
              <a:rPr lang="fr-CA" dirty="0"/>
              <a:t>Comité gouvernance </a:t>
            </a:r>
          </a:p>
          <a:p>
            <a:pPr lvl="1"/>
            <a:r>
              <a:rPr lang="fr-CA" dirty="0"/>
              <a:t>12 rencontres</a:t>
            </a:r>
          </a:p>
          <a:p>
            <a:pPr lvl="1"/>
            <a:r>
              <a:rPr lang="fr-CA" dirty="0"/>
              <a:t>Cadre de soutien, financement, reddition de compte, rencontres avec M-P </a:t>
            </a:r>
            <a:r>
              <a:rPr lang="fr-CA" dirty="0" err="1"/>
              <a:t>Létourneau</a:t>
            </a:r>
            <a:endParaRPr lang="fr-CA" dirty="0"/>
          </a:p>
          <a:p>
            <a:pPr lvl="1"/>
            <a:r>
              <a:rPr lang="fr-CA" dirty="0"/>
              <a:t>Entretien hivernal des sentiers</a:t>
            </a:r>
          </a:p>
          <a:p>
            <a:pPr lvl="2"/>
            <a:r>
              <a:rPr lang="fr-CA" dirty="0"/>
              <a:t>Négociation et adoption de l’entente de service hiver 23-24, rencontres avec J. Vallon</a:t>
            </a:r>
          </a:p>
          <a:p>
            <a:pPr lvl="2"/>
            <a:r>
              <a:rPr lang="fr-CA" dirty="0"/>
              <a:t>Recherche assureur volet vélo hivernal</a:t>
            </a:r>
          </a:p>
          <a:p>
            <a:pPr lvl="1"/>
            <a:r>
              <a:rPr lang="fr-CA" dirty="0"/>
              <a:t>Planification stratégique de l’ARL et plan d’action</a:t>
            </a:r>
          </a:p>
          <a:p>
            <a:pPr lvl="2"/>
            <a:r>
              <a:rPr lang="fr-CA" dirty="0"/>
              <a:t>Comité ad hoc, travaux avec le consultant (5 rencontres) sondage aux membres inscrits de l’association ou un tiers à répondu à l’appel (333)</a:t>
            </a:r>
          </a:p>
          <a:p>
            <a:pPr lvl="2"/>
            <a:r>
              <a:rPr lang="fr-CA" dirty="0"/>
              <a:t>Mission: dynamiser le district en continuant d’offrir des événements et activités et représenter les citoyens, être leur voix auprès des instances notamment municipales</a:t>
            </a:r>
          </a:p>
          <a:p>
            <a:pPr lvl="2"/>
            <a:r>
              <a:rPr lang="fr-CA" dirty="0"/>
              <a:t>Nouveau nom </a:t>
            </a:r>
            <a:r>
              <a:rPr lang="fr-CA" b="1" dirty="0">
                <a:effectLst>
                  <a:outerShdw blurRad="38100" dist="38100" dir="2700000" algn="tl">
                    <a:srgbClr val="000000">
                      <a:alpha val="43137"/>
                    </a:srgbClr>
                  </a:outerShdw>
                </a:effectLst>
              </a:rPr>
              <a:t>Association des résidents du district Limbour </a:t>
            </a:r>
            <a:r>
              <a:rPr lang="fr-CA"/>
              <a:t>et </a:t>
            </a:r>
            <a:r>
              <a:rPr lang="fr-CA" dirty="0"/>
              <a:t>n</a:t>
            </a:r>
            <a:r>
              <a:rPr lang="fr-CA"/>
              <a:t>ouveau </a:t>
            </a:r>
            <a:r>
              <a:rPr lang="fr-CA" dirty="0"/>
              <a:t>logo à venir</a:t>
            </a:r>
          </a:p>
          <a:p>
            <a:pPr lvl="2"/>
            <a:endParaRPr lang="fr-CA" dirty="0"/>
          </a:p>
          <a:p>
            <a:pPr marL="914400" lvl="2" indent="0">
              <a:buNone/>
            </a:pPr>
            <a:endParaRPr lang="fr-CA" dirty="0"/>
          </a:p>
        </p:txBody>
      </p:sp>
    </p:spTree>
    <p:extLst>
      <p:ext uri="{BB962C8B-B14F-4D97-AF65-F5344CB8AC3E}">
        <p14:creationId xmlns:p14="http://schemas.microsoft.com/office/powerpoint/2010/main" val="2079027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4CAEF-E4B6-EABD-8C0C-FFB3DF82EC5F}"/>
              </a:ext>
            </a:extLst>
          </p:cNvPr>
          <p:cNvSpPr>
            <a:spLocks noGrp="1"/>
          </p:cNvSpPr>
          <p:nvPr>
            <p:ph type="title"/>
          </p:nvPr>
        </p:nvSpPr>
        <p:spPr/>
        <p:txBody>
          <a:bodyPr/>
          <a:lstStyle/>
          <a:p>
            <a:r>
              <a:rPr lang="fr-CA" dirty="0"/>
              <a:t>Rapport de la présidente (suite)</a:t>
            </a:r>
          </a:p>
        </p:txBody>
      </p:sp>
      <p:sp>
        <p:nvSpPr>
          <p:cNvPr id="3" name="Espace réservé du contenu 2">
            <a:extLst>
              <a:ext uri="{FF2B5EF4-FFF2-40B4-BE49-F238E27FC236}">
                <a16:creationId xmlns:a16="http://schemas.microsoft.com/office/drawing/2014/main" id="{77565440-E409-7D3A-F3EA-EC0AAD17292E}"/>
              </a:ext>
            </a:extLst>
          </p:cNvPr>
          <p:cNvSpPr>
            <a:spLocks noGrp="1"/>
          </p:cNvSpPr>
          <p:nvPr>
            <p:ph idx="1"/>
          </p:nvPr>
        </p:nvSpPr>
        <p:spPr/>
        <p:txBody>
          <a:bodyPr/>
          <a:lstStyle/>
          <a:p>
            <a:r>
              <a:rPr lang="fr-CA" dirty="0"/>
              <a:t>Plan de commandite, actualisation</a:t>
            </a:r>
          </a:p>
          <a:p>
            <a:endParaRPr lang="fr-CA" dirty="0"/>
          </a:p>
          <a:p>
            <a:pPr lvl="1"/>
            <a:r>
              <a:rPr lang="fr-CA" dirty="0"/>
              <a:t>Partenaire</a:t>
            </a:r>
            <a:r>
              <a:rPr lang="fr-CA" b="1" dirty="0"/>
              <a:t> OR</a:t>
            </a:r>
            <a:r>
              <a:rPr lang="fr-CA" dirty="0"/>
              <a:t>, Familiprix Bao Huy Nguyen, pour la deuxième année</a:t>
            </a:r>
          </a:p>
          <a:p>
            <a:pPr lvl="1"/>
            <a:endParaRPr lang="fr-CA" dirty="0"/>
          </a:p>
          <a:p>
            <a:pPr lvl="1"/>
            <a:r>
              <a:rPr lang="fr-CA" dirty="0"/>
              <a:t>partenaire </a:t>
            </a:r>
            <a:r>
              <a:rPr lang="fr-CA" b="1" dirty="0"/>
              <a:t>ARGENT</a:t>
            </a:r>
            <a:r>
              <a:rPr lang="fr-CA" dirty="0"/>
              <a:t> Les entreprises Maréchal et associé</a:t>
            </a:r>
          </a:p>
          <a:p>
            <a:pPr lvl="1"/>
            <a:endParaRPr lang="fr-CA" dirty="0"/>
          </a:p>
          <a:p>
            <a:pPr lvl="1"/>
            <a:r>
              <a:rPr lang="fr-CA" dirty="0"/>
              <a:t>Deux partenaire </a:t>
            </a:r>
            <a:r>
              <a:rPr lang="fr-CA" b="1" dirty="0"/>
              <a:t>BRONZE</a:t>
            </a:r>
          </a:p>
          <a:p>
            <a:pPr lvl="2"/>
            <a:r>
              <a:rPr lang="fr-CA" dirty="0"/>
              <a:t>Équipe Doucet </a:t>
            </a:r>
          </a:p>
          <a:p>
            <a:pPr lvl="2"/>
            <a:r>
              <a:rPr lang="fr-CA" dirty="0"/>
              <a:t>GMS système de sécurité</a:t>
            </a:r>
          </a:p>
          <a:p>
            <a:endParaRPr lang="fr-CA" dirty="0"/>
          </a:p>
        </p:txBody>
      </p:sp>
    </p:spTree>
    <p:extLst>
      <p:ext uri="{BB962C8B-B14F-4D97-AF65-F5344CB8AC3E}">
        <p14:creationId xmlns:p14="http://schemas.microsoft.com/office/powerpoint/2010/main" val="1189245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BC93D8-742C-2F3D-0A39-9C30DCCB8E0D}"/>
              </a:ext>
            </a:extLst>
          </p:cNvPr>
          <p:cNvSpPr>
            <a:spLocks noGrp="1"/>
          </p:cNvSpPr>
          <p:nvPr>
            <p:ph type="title"/>
          </p:nvPr>
        </p:nvSpPr>
        <p:spPr/>
        <p:txBody>
          <a:bodyPr/>
          <a:lstStyle/>
          <a:p>
            <a:r>
              <a:rPr lang="fr-CA" dirty="0"/>
              <a:t>Rapport de la présidente (suite)</a:t>
            </a:r>
          </a:p>
        </p:txBody>
      </p:sp>
      <p:sp>
        <p:nvSpPr>
          <p:cNvPr id="3" name="Espace réservé du contenu 2">
            <a:extLst>
              <a:ext uri="{FF2B5EF4-FFF2-40B4-BE49-F238E27FC236}">
                <a16:creationId xmlns:a16="http://schemas.microsoft.com/office/drawing/2014/main" id="{107D1CF4-3FF7-2F51-969B-2012F9815EE6}"/>
              </a:ext>
            </a:extLst>
          </p:cNvPr>
          <p:cNvSpPr>
            <a:spLocks noGrp="1"/>
          </p:cNvSpPr>
          <p:nvPr>
            <p:ph idx="1"/>
          </p:nvPr>
        </p:nvSpPr>
        <p:spPr>
          <a:xfrm>
            <a:off x="677334" y="1566407"/>
            <a:ext cx="8596668" cy="4474955"/>
          </a:xfrm>
        </p:spPr>
        <p:txBody>
          <a:bodyPr>
            <a:normAutofit/>
          </a:bodyPr>
          <a:lstStyle/>
          <a:p>
            <a:endParaRPr lang="fr-CA" dirty="0"/>
          </a:p>
          <a:p>
            <a:pPr marL="0" indent="0">
              <a:buNone/>
            </a:pPr>
            <a:r>
              <a:rPr lang="fr-CA" dirty="0"/>
              <a:t>Rencontres avec le conseiller municipal</a:t>
            </a:r>
          </a:p>
          <a:p>
            <a:pPr lvl="1"/>
            <a:r>
              <a:rPr lang="fr-CA" dirty="0"/>
              <a:t>Services municipaux (déneigement)</a:t>
            </a:r>
          </a:p>
          <a:p>
            <a:pPr lvl="1"/>
            <a:r>
              <a:rPr lang="fr-CA" dirty="0"/>
              <a:t>Dossier des 4 parcs</a:t>
            </a:r>
          </a:p>
          <a:p>
            <a:pPr lvl="1"/>
            <a:r>
              <a:rPr lang="fr-CA" dirty="0"/>
              <a:t>Dossier entretien hivernal du sentier</a:t>
            </a:r>
          </a:p>
          <a:p>
            <a:pPr lvl="1"/>
            <a:r>
              <a:rPr lang="fr-CA" dirty="0"/>
              <a:t>Sécurité et circulation</a:t>
            </a:r>
          </a:p>
          <a:p>
            <a:pPr lvl="1"/>
            <a:r>
              <a:rPr lang="fr-CA" dirty="0"/>
              <a:t>Infrastructures</a:t>
            </a:r>
          </a:p>
          <a:p>
            <a:pPr lvl="2"/>
            <a:r>
              <a:rPr lang="fr-CA" dirty="0"/>
              <a:t>Remise</a:t>
            </a:r>
          </a:p>
          <a:p>
            <a:pPr lvl="2"/>
            <a:r>
              <a:rPr lang="fr-CA" dirty="0"/>
              <a:t>Mobilier urbain</a:t>
            </a:r>
          </a:p>
          <a:p>
            <a:pPr lvl="2"/>
            <a:r>
              <a:rPr lang="fr-CA" dirty="0"/>
              <a:t>Signalisation sur les sentiers</a:t>
            </a:r>
          </a:p>
          <a:p>
            <a:pPr lvl="2"/>
            <a:r>
              <a:rPr lang="fr-CA" dirty="0"/>
              <a:t>Projets urbanistiques</a:t>
            </a:r>
          </a:p>
          <a:p>
            <a:endParaRPr lang="fr-CA" dirty="0"/>
          </a:p>
        </p:txBody>
      </p:sp>
    </p:spTree>
    <p:extLst>
      <p:ext uri="{BB962C8B-B14F-4D97-AF65-F5344CB8AC3E}">
        <p14:creationId xmlns:p14="http://schemas.microsoft.com/office/powerpoint/2010/main" val="17705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13D14E-7768-4959-B861-A3E850B8112A}"/>
              </a:ext>
            </a:extLst>
          </p:cNvPr>
          <p:cNvSpPr>
            <a:spLocks noGrp="1"/>
          </p:cNvSpPr>
          <p:nvPr>
            <p:ph type="title"/>
          </p:nvPr>
        </p:nvSpPr>
        <p:spPr/>
        <p:txBody>
          <a:bodyPr/>
          <a:lstStyle/>
          <a:p>
            <a:r>
              <a:rPr lang="fr-CA" dirty="0"/>
              <a:t>Rapport de la présidente (suite)</a:t>
            </a:r>
          </a:p>
        </p:txBody>
      </p:sp>
      <p:sp>
        <p:nvSpPr>
          <p:cNvPr id="3" name="Espace réservé du contenu 2">
            <a:extLst>
              <a:ext uri="{FF2B5EF4-FFF2-40B4-BE49-F238E27FC236}">
                <a16:creationId xmlns:a16="http://schemas.microsoft.com/office/drawing/2014/main" id="{08972D6D-A86D-FF74-63D3-1208F186382E}"/>
              </a:ext>
            </a:extLst>
          </p:cNvPr>
          <p:cNvSpPr>
            <a:spLocks noGrp="1"/>
          </p:cNvSpPr>
          <p:nvPr>
            <p:ph idx="1"/>
          </p:nvPr>
        </p:nvSpPr>
        <p:spPr>
          <a:xfrm>
            <a:off x="677333" y="1542553"/>
            <a:ext cx="9412871" cy="4937759"/>
          </a:xfrm>
        </p:spPr>
        <p:txBody>
          <a:bodyPr>
            <a:normAutofit fontScale="85000" lnSpcReduction="20000"/>
          </a:bodyPr>
          <a:lstStyle/>
          <a:p>
            <a:pPr marL="0" indent="0">
              <a:buNone/>
            </a:pPr>
            <a:r>
              <a:rPr lang="fr-CA" dirty="0" err="1"/>
              <a:t>Membership</a:t>
            </a:r>
            <a:r>
              <a:rPr lang="fr-CA" dirty="0"/>
              <a:t> / Représentation</a:t>
            </a:r>
          </a:p>
          <a:p>
            <a:r>
              <a:rPr lang="fr-CA" dirty="0"/>
              <a:t>Partenaires du </a:t>
            </a:r>
            <a:r>
              <a:rPr lang="fr-CA" dirty="0" err="1"/>
              <a:t>cGo</a:t>
            </a:r>
            <a:r>
              <a:rPr lang="fr-CA" dirty="0"/>
              <a:t> </a:t>
            </a:r>
          </a:p>
          <a:p>
            <a:pPr lvl="1"/>
            <a:r>
              <a:rPr lang="fr-CA" dirty="0"/>
              <a:t>Comité Action communautaire de proximité</a:t>
            </a:r>
          </a:p>
          <a:p>
            <a:r>
              <a:rPr lang="fr-CA" dirty="0"/>
              <a:t>Collectif des associations </a:t>
            </a:r>
          </a:p>
          <a:p>
            <a:pPr lvl="1"/>
            <a:r>
              <a:rPr lang="fr-CA" dirty="0"/>
              <a:t>Comité de coordination du collectif</a:t>
            </a:r>
          </a:p>
          <a:p>
            <a:pPr lvl="1"/>
            <a:r>
              <a:rPr lang="fr-CA" dirty="0"/>
              <a:t> Forum participation citoyenne qui s’est tenu le 1 avril dernier (100 participants)</a:t>
            </a:r>
          </a:p>
          <a:p>
            <a:pPr lvl="1"/>
            <a:r>
              <a:rPr lang="fr-CA" dirty="0"/>
              <a:t>Comité cadre de soutien (permettra à la ville de renouveler son cadre de </a:t>
            </a:r>
            <a:r>
              <a:rPr lang="fr-CA" dirty="0" err="1"/>
              <a:t>soutie</a:t>
            </a:r>
            <a:endParaRPr lang="fr-CA" dirty="0"/>
          </a:p>
          <a:p>
            <a:r>
              <a:rPr lang="fr-CA" dirty="0"/>
              <a:t>Plaidoyer/défense de dossiers du district</a:t>
            </a:r>
          </a:p>
          <a:p>
            <a:pPr lvl="1"/>
            <a:r>
              <a:rPr lang="fr-CA" dirty="0"/>
              <a:t>Intervention au conseil municipal pour qu’une consultation citoyenne soit obligatoire dans le cadre d’un PIIA projet d’envergure </a:t>
            </a:r>
          </a:p>
          <a:p>
            <a:pPr lvl="1"/>
            <a:r>
              <a:rPr lang="fr-CA" dirty="0"/>
              <a:t>Appui de l’ARL dossiers aménagement du territoire d’autres districts en soutien à d’autres association (dossier patrimoine)</a:t>
            </a:r>
          </a:p>
          <a:p>
            <a:pPr lvl="1"/>
            <a:r>
              <a:rPr lang="fr-CA" dirty="0"/>
              <a:t>Présentation à la Commission des transport, déplacements durables et sécurité en lien avec la pérennité de l’entretien hivernal du sentier du Vallon </a:t>
            </a:r>
          </a:p>
          <a:p>
            <a:pPr lvl="1"/>
            <a:r>
              <a:rPr lang="fr-CA" dirty="0"/>
              <a:t>Demande en développement pour augmenter les espaces disponibles pour les groupes communautaires du district au parc René Lévesque</a:t>
            </a:r>
          </a:p>
          <a:p>
            <a:pPr lvl="1"/>
            <a:r>
              <a:rPr lang="fr-CA" dirty="0"/>
              <a:t>Soutien à la démarche de madame </a:t>
            </a:r>
            <a:r>
              <a:rPr lang="fr-CA" dirty="0" err="1"/>
              <a:t>Dignard</a:t>
            </a:r>
            <a:r>
              <a:rPr lang="fr-CA" dirty="0"/>
              <a:t> pour une meilleure représentation féminine dans la toponymie du district</a:t>
            </a:r>
          </a:p>
          <a:p>
            <a:endParaRPr lang="fr-CA" dirty="0"/>
          </a:p>
        </p:txBody>
      </p:sp>
    </p:spTree>
    <p:extLst>
      <p:ext uri="{BB962C8B-B14F-4D97-AF65-F5344CB8AC3E}">
        <p14:creationId xmlns:p14="http://schemas.microsoft.com/office/powerpoint/2010/main" val="437714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613D76-1224-AAF6-33D6-9F4208F63094}"/>
              </a:ext>
            </a:extLst>
          </p:cNvPr>
          <p:cNvSpPr>
            <a:spLocks noGrp="1"/>
          </p:cNvSpPr>
          <p:nvPr>
            <p:ph type="title"/>
          </p:nvPr>
        </p:nvSpPr>
        <p:spPr/>
        <p:txBody>
          <a:bodyPr/>
          <a:lstStyle/>
          <a:p>
            <a:r>
              <a:rPr lang="fr-CA" dirty="0"/>
              <a:t>Rapport de la présidente (suite)</a:t>
            </a:r>
          </a:p>
        </p:txBody>
      </p:sp>
      <p:sp>
        <p:nvSpPr>
          <p:cNvPr id="3" name="Espace réservé du contenu 2">
            <a:extLst>
              <a:ext uri="{FF2B5EF4-FFF2-40B4-BE49-F238E27FC236}">
                <a16:creationId xmlns:a16="http://schemas.microsoft.com/office/drawing/2014/main" id="{CB156878-6E79-52B5-2B5D-C39E33EC934A}"/>
              </a:ext>
            </a:extLst>
          </p:cNvPr>
          <p:cNvSpPr>
            <a:spLocks noGrp="1"/>
          </p:cNvSpPr>
          <p:nvPr>
            <p:ph idx="1"/>
          </p:nvPr>
        </p:nvSpPr>
        <p:spPr/>
        <p:txBody>
          <a:bodyPr>
            <a:normAutofit/>
          </a:bodyPr>
          <a:lstStyle/>
          <a:p>
            <a:endParaRPr lang="fr-CA" dirty="0"/>
          </a:p>
          <a:p>
            <a:r>
              <a:rPr lang="fr-CA" dirty="0"/>
              <a:t>C</a:t>
            </a:r>
            <a:r>
              <a:rPr lang="fr-CA" sz="1600" dirty="0"/>
              <a:t>onsultations </a:t>
            </a:r>
          </a:p>
          <a:p>
            <a:pPr lvl="1"/>
            <a:r>
              <a:rPr lang="fr-CA" dirty="0"/>
              <a:t>Contribution à la réflexion en participant à différentes consultations ou sondages menés par la ville</a:t>
            </a:r>
          </a:p>
          <a:p>
            <a:pPr lvl="2"/>
            <a:r>
              <a:rPr lang="fr-CA" sz="1600" dirty="0"/>
              <a:t>Politique culturelle</a:t>
            </a:r>
          </a:p>
          <a:p>
            <a:pPr lvl="2"/>
            <a:r>
              <a:rPr lang="fr-CA" sz="1600" dirty="0"/>
              <a:t>Étude sur les changements au service de collecte des résidus verts Ville de Gatineau</a:t>
            </a:r>
          </a:p>
          <a:p>
            <a:pPr lvl="2"/>
            <a:r>
              <a:rPr lang="fr-CA" sz="1600" dirty="0"/>
              <a:t>Cadre de soutien (6 rencontres)</a:t>
            </a:r>
          </a:p>
          <a:p>
            <a:pPr lvl="3"/>
            <a:r>
              <a:rPr lang="fr-CA" sz="1600" dirty="0"/>
              <a:t>Visant à revoir le cadre de soutien aux associations de résidents de la ville de Gatineau</a:t>
            </a:r>
          </a:p>
          <a:p>
            <a:pPr marL="457200" lvl="1" indent="0">
              <a:buNone/>
            </a:pPr>
            <a:endParaRPr lang="fr-CA" dirty="0"/>
          </a:p>
          <a:p>
            <a:endParaRPr lang="fr-CA" dirty="0"/>
          </a:p>
        </p:txBody>
      </p:sp>
    </p:spTree>
    <p:extLst>
      <p:ext uri="{BB962C8B-B14F-4D97-AF65-F5344CB8AC3E}">
        <p14:creationId xmlns:p14="http://schemas.microsoft.com/office/powerpoint/2010/main" val="4135441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31FE56-DC0F-708A-12D8-EE05B2AB0D9E}"/>
              </a:ext>
            </a:extLst>
          </p:cNvPr>
          <p:cNvSpPr>
            <a:spLocks noGrp="1"/>
          </p:cNvSpPr>
          <p:nvPr>
            <p:ph type="title"/>
          </p:nvPr>
        </p:nvSpPr>
        <p:spPr/>
        <p:txBody>
          <a:bodyPr/>
          <a:lstStyle/>
          <a:p>
            <a:r>
              <a:rPr lang="fr-CA" dirty="0"/>
              <a:t>Rapport de la présidente (suite)</a:t>
            </a:r>
          </a:p>
        </p:txBody>
      </p:sp>
      <p:sp>
        <p:nvSpPr>
          <p:cNvPr id="3" name="Espace réservé du contenu 2">
            <a:extLst>
              <a:ext uri="{FF2B5EF4-FFF2-40B4-BE49-F238E27FC236}">
                <a16:creationId xmlns:a16="http://schemas.microsoft.com/office/drawing/2014/main" id="{A39674AE-B378-5CD7-0422-F016CD33B05F}"/>
              </a:ext>
            </a:extLst>
          </p:cNvPr>
          <p:cNvSpPr>
            <a:spLocks noGrp="1"/>
          </p:cNvSpPr>
          <p:nvPr>
            <p:ph idx="1"/>
          </p:nvPr>
        </p:nvSpPr>
        <p:spPr/>
        <p:txBody>
          <a:bodyPr>
            <a:normAutofit fontScale="92500" lnSpcReduction="20000"/>
          </a:bodyPr>
          <a:lstStyle/>
          <a:p>
            <a:endParaRPr lang="fr-CA" dirty="0"/>
          </a:p>
          <a:p>
            <a:r>
              <a:rPr lang="fr-CA" dirty="0"/>
              <a:t>Formation</a:t>
            </a:r>
          </a:p>
          <a:p>
            <a:pPr lvl="1"/>
            <a:r>
              <a:rPr lang="fr-CA" dirty="0"/>
              <a:t>Application loi 25, secrétaire Michel Gagné</a:t>
            </a:r>
          </a:p>
          <a:p>
            <a:pPr lvl="1"/>
            <a:r>
              <a:rPr lang="fr-CA" dirty="0"/>
              <a:t>Formation urbanisme</a:t>
            </a:r>
          </a:p>
          <a:p>
            <a:pPr lvl="2"/>
            <a:r>
              <a:rPr lang="fr-CA" dirty="0"/>
              <a:t>Utilisation </a:t>
            </a:r>
            <a:r>
              <a:rPr lang="fr-CA" dirty="0" err="1"/>
              <a:t>géôportail</a:t>
            </a:r>
            <a:endParaRPr lang="fr-CA" dirty="0"/>
          </a:p>
          <a:p>
            <a:pPr lvl="2"/>
            <a:r>
              <a:rPr lang="fr-CA" dirty="0"/>
              <a:t>Urbanisme 101</a:t>
            </a:r>
          </a:p>
          <a:p>
            <a:pPr lvl="2"/>
            <a:r>
              <a:rPr lang="fr-CA" dirty="0"/>
              <a:t>PIIA projet d’envergure</a:t>
            </a:r>
          </a:p>
          <a:p>
            <a:pPr lvl="2"/>
            <a:r>
              <a:rPr lang="fr-CA" dirty="0"/>
              <a:t>Conférence urbanisme et densité</a:t>
            </a:r>
          </a:p>
          <a:p>
            <a:pPr marL="457200" lvl="1" indent="0">
              <a:buNone/>
            </a:pPr>
            <a:endParaRPr lang="fr-CA" dirty="0"/>
          </a:p>
          <a:p>
            <a:r>
              <a:rPr lang="fr-CA" dirty="0"/>
              <a:t>Soutien aux partenaires du district</a:t>
            </a:r>
          </a:p>
          <a:p>
            <a:pPr lvl="1"/>
            <a:r>
              <a:rPr lang="fr-CA" dirty="0"/>
              <a:t>LA SAGA: remise pour entreposage de matériel</a:t>
            </a:r>
          </a:p>
          <a:p>
            <a:pPr lvl="1"/>
            <a:r>
              <a:rPr lang="fr-CA" dirty="0"/>
              <a:t>Compagnons canins de Limbour (subvention)</a:t>
            </a:r>
          </a:p>
          <a:p>
            <a:endParaRPr lang="fr-CA" dirty="0"/>
          </a:p>
        </p:txBody>
      </p:sp>
    </p:spTree>
    <p:extLst>
      <p:ext uri="{BB962C8B-B14F-4D97-AF65-F5344CB8AC3E}">
        <p14:creationId xmlns:p14="http://schemas.microsoft.com/office/powerpoint/2010/main" val="2598982705"/>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551</TotalTime>
  <Words>1895</Words>
  <Application>Microsoft Office PowerPoint</Application>
  <PresentationFormat>Grand écran</PresentationFormat>
  <Paragraphs>278</Paragraphs>
  <Slides>23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Calibri</vt:lpstr>
      <vt:lpstr>Courier New</vt:lpstr>
      <vt:lpstr>Trebuchet MS</vt:lpstr>
      <vt:lpstr>Wingdings</vt:lpstr>
      <vt:lpstr>Wingdings 3</vt:lpstr>
      <vt:lpstr>Facette</vt:lpstr>
      <vt:lpstr>ASSOCIATION  DES RÉSIDENTS DE LIMBOUR </vt:lpstr>
      <vt:lpstr>                                BILANS</vt:lpstr>
      <vt:lpstr>Membres du conseil d’administration</vt:lpstr>
      <vt:lpstr>Rapport de la présidente</vt:lpstr>
      <vt:lpstr>Rapport de la présidente (suite)</vt:lpstr>
      <vt:lpstr>Rapport de la présidente (suite)</vt:lpstr>
      <vt:lpstr>Rapport de la présidente (suite)</vt:lpstr>
      <vt:lpstr>Rapport de la présidente (suite)</vt:lpstr>
      <vt:lpstr>Rapport de la présidente (suite)</vt:lpstr>
      <vt:lpstr>Rapport présidente (suite)</vt:lpstr>
      <vt:lpstr>Rapport du secrétaire</vt:lpstr>
      <vt:lpstr>Rapport du secrétaire</vt:lpstr>
      <vt:lpstr>Rapport du vice-président  coordonnateur comité vie communautaire</vt:lpstr>
      <vt:lpstr>Rapport du vice-président  coordonnateur comité vie communautaire</vt:lpstr>
      <vt:lpstr>Rapport du vice-président  coordonnateur comité vie communautaire</vt:lpstr>
      <vt:lpstr>Rapport du vice-président  coordonnateur comité vie communautaire</vt:lpstr>
      <vt:lpstr>Rapport du vice-président  coordonnateur comité vie communautaire</vt:lpstr>
      <vt:lpstr>Rapport du vice-président  coordonnateur comité vie communautaire</vt:lpstr>
      <vt:lpstr>Rapport de la coordonnatrice  comité communication</vt:lpstr>
      <vt:lpstr>Rapport de la coordonnatrice  comité communication</vt:lpstr>
      <vt:lpstr>Rapport de la coordonnatrice  comité communication</vt:lpstr>
      <vt:lpstr>Rapport du représentant comité ville-citoyens</vt:lpstr>
      <vt:lpstr>Rapport du trésorier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DES RÉSIDENTS DE LIMBOUR</dc:title>
  <dc:creator>ramyot59@gmail.com</dc:creator>
  <cp:lastModifiedBy>Renée Amyot</cp:lastModifiedBy>
  <cp:revision>47</cp:revision>
  <dcterms:created xsi:type="dcterms:W3CDTF">2023-02-16T20:47:10Z</dcterms:created>
  <dcterms:modified xsi:type="dcterms:W3CDTF">2024-03-25T15:14:08Z</dcterms:modified>
</cp:coreProperties>
</file>